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8"/>
  </p:notesMasterIdLst>
  <p:handoutMasterIdLst>
    <p:handoutMasterId r:id="rId39"/>
  </p:handoutMasterIdLst>
  <p:sldIdLst>
    <p:sldId id="256" r:id="rId2"/>
    <p:sldId id="326" r:id="rId3"/>
    <p:sldId id="327" r:id="rId4"/>
    <p:sldId id="328" r:id="rId5"/>
    <p:sldId id="257" r:id="rId6"/>
    <p:sldId id="309" r:id="rId7"/>
    <p:sldId id="329" r:id="rId8"/>
    <p:sldId id="330" r:id="rId9"/>
    <p:sldId id="305" r:id="rId10"/>
    <p:sldId id="343" r:id="rId11"/>
    <p:sldId id="311" r:id="rId12"/>
    <p:sldId id="345" r:id="rId13"/>
    <p:sldId id="332" r:id="rId14"/>
    <p:sldId id="331" r:id="rId15"/>
    <p:sldId id="304" r:id="rId16"/>
    <p:sldId id="333" r:id="rId17"/>
    <p:sldId id="312" r:id="rId18"/>
    <p:sldId id="334" r:id="rId19"/>
    <p:sldId id="335" r:id="rId20"/>
    <p:sldId id="314" r:id="rId21"/>
    <p:sldId id="336" r:id="rId22"/>
    <p:sldId id="315" r:id="rId23"/>
    <p:sldId id="337" r:id="rId24"/>
    <p:sldId id="313" r:id="rId25"/>
    <p:sldId id="316" r:id="rId26"/>
    <p:sldId id="338" r:id="rId27"/>
    <p:sldId id="339" r:id="rId28"/>
    <p:sldId id="301" r:id="rId29"/>
    <p:sldId id="340" r:id="rId30"/>
    <p:sldId id="307" r:id="rId31"/>
    <p:sldId id="341" r:id="rId32"/>
    <p:sldId id="302" r:id="rId33"/>
    <p:sldId id="342" r:id="rId34"/>
    <p:sldId id="319" r:id="rId35"/>
    <p:sldId id="322" r:id="rId36"/>
    <p:sldId id="300" r:id="rId37"/>
  </p:sldIdLst>
  <p:sldSz cx="9144000" cy="6858000" type="screen4x3"/>
  <p:notesSz cx="6858000" cy="9144000"/>
  <p:defaultTextStyle>
    <a:defPPr>
      <a:defRPr lang="en-GB"/>
    </a:defPPr>
    <a:lvl1pPr algn="r" rtl="0" fontAlgn="base">
      <a:spcBef>
        <a:spcPct val="50000"/>
      </a:spcBef>
      <a:spcAft>
        <a:spcPct val="0"/>
      </a:spcAft>
      <a:defRPr kern="1200">
        <a:solidFill>
          <a:schemeClr val="bg1"/>
        </a:solidFill>
        <a:latin typeface="Myriad Pro Light" pitchFamily="34" charset="0"/>
        <a:ea typeface="+mn-ea"/>
        <a:cs typeface="+mn-cs"/>
      </a:defRPr>
    </a:lvl1pPr>
    <a:lvl2pPr marL="457200" algn="r" rtl="0" fontAlgn="base">
      <a:spcBef>
        <a:spcPct val="50000"/>
      </a:spcBef>
      <a:spcAft>
        <a:spcPct val="0"/>
      </a:spcAft>
      <a:defRPr kern="1200">
        <a:solidFill>
          <a:schemeClr val="bg1"/>
        </a:solidFill>
        <a:latin typeface="Myriad Pro Light" pitchFamily="34" charset="0"/>
        <a:ea typeface="+mn-ea"/>
        <a:cs typeface="+mn-cs"/>
      </a:defRPr>
    </a:lvl2pPr>
    <a:lvl3pPr marL="914400" algn="r" rtl="0" fontAlgn="base">
      <a:spcBef>
        <a:spcPct val="50000"/>
      </a:spcBef>
      <a:spcAft>
        <a:spcPct val="0"/>
      </a:spcAft>
      <a:defRPr kern="1200">
        <a:solidFill>
          <a:schemeClr val="bg1"/>
        </a:solidFill>
        <a:latin typeface="Myriad Pro Light" pitchFamily="34" charset="0"/>
        <a:ea typeface="+mn-ea"/>
        <a:cs typeface="+mn-cs"/>
      </a:defRPr>
    </a:lvl3pPr>
    <a:lvl4pPr marL="1371600" algn="r" rtl="0" fontAlgn="base">
      <a:spcBef>
        <a:spcPct val="50000"/>
      </a:spcBef>
      <a:spcAft>
        <a:spcPct val="0"/>
      </a:spcAft>
      <a:defRPr kern="1200">
        <a:solidFill>
          <a:schemeClr val="bg1"/>
        </a:solidFill>
        <a:latin typeface="Myriad Pro Light" pitchFamily="34" charset="0"/>
        <a:ea typeface="+mn-ea"/>
        <a:cs typeface="+mn-cs"/>
      </a:defRPr>
    </a:lvl4pPr>
    <a:lvl5pPr marL="1828800" algn="r" rtl="0" fontAlgn="base">
      <a:spcBef>
        <a:spcPct val="50000"/>
      </a:spcBef>
      <a:spcAft>
        <a:spcPct val="0"/>
      </a:spcAft>
      <a:defRPr kern="1200">
        <a:solidFill>
          <a:schemeClr val="bg1"/>
        </a:solidFill>
        <a:latin typeface="Myriad Pro Light" pitchFamily="34" charset="0"/>
        <a:ea typeface="+mn-ea"/>
        <a:cs typeface="+mn-cs"/>
      </a:defRPr>
    </a:lvl5pPr>
    <a:lvl6pPr marL="2286000" algn="l" defTabSz="914400" rtl="0" eaLnBrk="1" latinLnBrk="0" hangingPunct="1">
      <a:defRPr kern="1200">
        <a:solidFill>
          <a:schemeClr val="bg1"/>
        </a:solidFill>
        <a:latin typeface="Myriad Pro Light" pitchFamily="34" charset="0"/>
        <a:ea typeface="+mn-ea"/>
        <a:cs typeface="+mn-cs"/>
      </a:defRPr>
    </a:lvl6pPr>
    <a:lvl7pPr marL="2743200" algn="l" defTabSz="914400" rtl="0" eaLnBrk="1" latinLnBrk="0" hangingPunct="1">
      <a:defRPr kern="1200">
        <a:solidFill>
          <a:schemeClr val="bg1"/>
        </a:solidFill>
        <a:latin typeface="Myriad Pro Light" pitchFamily="34" charset="0"/>
        <a:ea typeface="+mn-ea"/>
        <a:cs typeface="+mn-cs"/>
      </a:defRPr>
    </a:lvl7pPr>
    <a:lvl8pPr marL="3200400" algn="l" defTabSz="914400" rtl="0" eaLnBrk="1" latinLnBrk="0" hangingPunct="1">
      <a:defRPr kern="1200">
        <a:solidFill>
          <a:schemeClr val="bg1"/>
        </a:solidFill>
        <a:latin typeface="Myriad Pro Light" pitchFamily="34" charset="0"/>
        <a:ea typeface="+mn-ea"/>
        <a:cs typeface="+mn-cs"/>
      </a:defRPr>
    </a:lvl8pPr>
    <a:lvl9pPr marL="3657600" algn="l" defTabSz="914400" rtl="0" eaLnBrk="1" latinLnBrk="0" hangingPunct="1">
      <a:defRPr kern="1200">
        <a:solidFill>
          <a:schemeClr val="bg1"/>
        </a:solidFill>
        <a:latin typeface="Myriad Pro Ligh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000099"/>
    <a:srgbClr val="0000CC"/>
    <a:srgbClr val="1993BE"/>
    <a:srgbClr val="1648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45" autoAdjust="0"/>
  </p:normalViewPr>
  <p:slideViewPr>
    <p:cSldViewPr>
      <p:cViewPr varScale="1">
        <p:scale>
          <a:sx n="74" d="100"/>
          <a:sy n="74" d="100"/>
        </p:scale>
        <p:origin x="-1254" y="-1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6.xml"/><Relationship Id="rId18" Type="http://schemas.openxmlformats.org/officeDocument/2006/relationships/slide" Target="slides/slide23.xml"/><Relationship Id="rId26" Type="http://schemas.openxmlformats.org/officeDocument/2006/relationships/slide" Target="slides/slide36.xml"/><Relationship Id="rId3" Type="http://schemas.openxmlformats.org/officeDocument/2006/relationships/slide" Target="slides/slide3.xml"/><Relationship Id="rId21" Type="http://schemas.openxmlformats.org/officeDocument/2006/relationships/slide" Target="slides/slide27.xml"/><Relationship Id="rId7" Type="http://schemas.openxmlformats.org/officeDocument/2006/relationships/slide" Target="slides/slide7.xml"/><Relationship Id="rId12" Type="http://schemas.openxmlformats.org/officeDocument/2006/relationships/slide" Target="slides/slide14.xml"/><Relationship Id="rId17" Type="http://schemas.openxmlformats.org/officeDocument/2006/relationships/slide" Target="slides/slide21.xml"/><Relationship Id="rId25" Type="http://schemas.openxmlformats.org/officeDocument/2006/relationships/slide" Target="slides/slide35.xml"/><Relationship Id="rId2" Type="http://schemas.openxmlformats.org/officeDocument/2006/relationships/slide" Target="slides/slide2.xml"/><Relationship Id="rId16" Type="http://schemas.openxmlformats.org/officeDocument/2006/relationships/slide" Target="slides/slide19.xml"/><Relationship Id="rId20" Type="http://schemas.openxmlformats.org/officeDocument/2006/relationships/slide" Target="slides/slide26.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3.xml"/><Relationship Id="rId24" Type="http://schemas.openxmlformats.org/officeDocument/2006/relationships/slide" Target="slides/slide33.xml"/><Relationship Id="rId5" Type="http://schemas.openxmlformats.org/officeDocument/2006/relationships/slide" Target="slides/slide5.xml"/><Relationship Id="rId15" Type="http://schemas.openxmlformats.org/officeDocument/2006/relationships/slide" Target="slides/slide18.xml"/><Relationship Id="rId23" Type="http://schemas.openxmlformats.org/officeDocument/2006/relationships/slide" Target="slides/slide31.xml"/><Relationship Id="rId10" Type="http://schemas.openxmlformats.org/officeDocument/2006/relationships/slide" Target="slides/slide12.xml"/><Relationship Id="rId19" Type="http://schemas.openxmlformats.org/officeDocument/2006/relationships/slide" Target="slides/slide25.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7.xml"/><Relationship Id="rId22"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Arial" pitchFamily="34" charset="0"/>
              </a:defRPr>
            </a:lvl1pPr>
          </a:lstStyle>
          <a:p>
            <a:endParaRPr lang="en-GB"/>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Arial" pitchFamily="34" charset="0"/>
              </a:defRPr>
            </a:lvl1pPr>
          </a:lstStyle>
          <a:p>
            <a:endParaRPr lang="en-GB"/>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Arial" pitchFamily="34" charset="0"/>
              </a:defRPr>
            </a:lvl1pPr>
          </a:lstStyle>
          <a:p>
            <a:endParaRPr lang="en-GB"/>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Arial" pitchFamily="34" charset="0"/>
              </a:defRPr>
            </a:lvl1pPr>
          </a:lstStyle>
          <a:p>
            <a:fld id="{9129A063-8EA1-4F69-BD4B-B0FD7309E6EB}"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Arial" pitchFamily="34" charset="0"/>
              </a:defRPr>
            </a:lvl1pPr>
          </a:lstStyle>
          <a:p>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Arial" pitchFamily="34" charset="0"/>
              </a:defRPr>
            </a:lvl1pPr>
          </a:lstStyle>
          <a:p>
            <a:endParaRPr lang="en-GB"/>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Arial" pitchFamily="34" charset="0"/>
              </a:defRPr>
            </a:lvl1pPr>
          </a:lstStyle>
          <a:p>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Arial" pitchFamily="34" charset="0"/>
              </a:defRPr>
            </a:lvl1pPr>
          </a:lstStyle>
          <a:p>
            <a:fld id="{6F9A6F61-7D47-4571-A0D1-5C3A63FBFF81}"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182274" name="Picture 2" descr="degrade"/>
          <p:cNvPicPr>
            <a:picLocks noChangeAspect="1" noChangeArrowheads="1"/>
          </p:cNvPicPr>
          <p:nvPr/>
        </p:nvPicPr>
        <p:blipFill>
          <a:blip r:embed="rId2" cstate="print"/>
          <a:srcRect/>
          <a:stretch>
            <a:fillRect/>
          </a:stretch>
        </p:blipFill>
        <p:spPr bwMode="auto">
          <a:xfrm>
            <a:off x="0" y="541338"/>
            <a:ext cx="9144000" cy="2430462"/>
          </a:xfrm>
          <a:prstGeom prst="rect">
            <a:avLst/>
          </a:prstGeom>
          <a:noFill/>
        </p:spPr>
      </p:pic>
      <p:sp>
        <p:nvSpPr>
          <p:cNvPr id="182281" name="Rectangle 9"/>
          <p:cNvSpPr>
            <a:spLocks noGrp="1" noChangeArrowheads="1"/>
          </p:cNvSpPr>
          <p:nvPr>
            <p:ph type="ctrTitle"/>
          </p:nvPr>
        </p:nvSpPr>
        <p:spPr>
          <a:xfrm>
            <a:off x="685800" y="2587625"/>
            <a:ext cx="7772400" cy="1470025"/>
          </a:xfrm>
        </p:spPr>
        <p:txBody>
          <a:bodyPr/>
          <a:lstStyle>
            <a:lvl1pPr algn="ctr">
              <a:defRPr sz="6000"/>
            </a:lvl1pPr>
          </a:lstStyle>
          <a:p>
            <a:r>
              <a:rPr lang="en-GB"/>
              <a:t>Click to edit Master title style</a:t>
            </a:r>
          </a:p>
        </p:txBody>
      </p:sp>
      <p:sp>
        <p:nvSpPr>
          <p:cNvPr id="182282" name="Rectangle 10"/>
          <p:cNvSpPr>
            <a:spLocks noGrp="1" noChangeArrowheads="1"/>
          </p:cNvSpPr>
          <p:nvPr>
            <p:ph type="subTitle" idx="1"/>
          </p:nvPr>
        </p:nvSpPr>
        <p:spPr>
          <a:xfrm>
            <a:off x="1371600" y="4343400"/>
            <a:ext cx="6400800" cy="1752600"/>
          </a:xfrm>
        </p:spPr>
        <p:txBody>
          <a:bodyPr/>
          <a:lstStyle>
            <a:lvl1pPr marL="0" indent="0" algn="ctr">
              <a:buFontTx/>
              <a:buNone/>
              <a:defRPr sz="2800"/>
            </a:lvl1pPr>
          </a:lstStyle>
          <a:p>
            <a:r>
              <a:rPr lang="en-GB"/>
              <a:t>Click to edit Master subtitle style</a:t>
            </a:r>
          </a:p>
        </p:txBody>
      </p:sp>
      <p:sp>
        <p:nvSpPr>
          <p:cNvPr id="182283" name="Text Box 11"/>
          <p:cNvSpPr txBox="1">
            <a:spLocks noChangeArrowheads="1"/>
          </p:cNvSpPr>
          <p:nvPr/>
        </p:nvSpPr>
        <p:spPr bwMode="auto">
          <a:xfrm>
            <a:off x="6324600" y="228600"/>
            <a:ext cx="2133600" cy="366713"/>
          </a:xfrm>
          <a:prstGeom prst="rect">
            <a:avLst/>
          </a:prstGeom>
          <a:noFill/>
          <a:ln w="9525">
            <a:noFill/>
            <a:miter lim="800000"/>
            <a:headEnd/>
            <a:tailEnd/>
          </a:ln>
          <a:effectLst/>
        </p:spPr>
        <p:txBody>
          <a:bodyPr>
            <a:spAutoFit/>
          </a:bodyPr>
          <a:lstStyle/>
          <a:p>
            <a:pPr algn="l"/>
            <a:endParaRPr lang="el-GR">
              <a:solidFill>
                <a:schemeClr val="tx1"/>
              </a:solidFill>
              <a:latin typeface="Arial" pitchFamily="34" charset="0"/>
            </a:endParaRPr>
          </a:p>
        </p:txBody>
      </p:sp>
      <p:sp>
        <p:nvSpPr>
          <p:cNvPr id="182288" name="Rectangle 16"/>
          <p:cNvSpPr>
            <a:spLocks noChangeArrowheads="1"/>
          </p:cNvSpPr>
          <p:nvPr/>
        </p:nvSpPr>
        <p:spPr bwMode="auto">
          <a:xfrm>
            <a:off x="8528050" y="6332538"/>
            <a:ext cx="463550" cy="366712"/>
          </a:xfrm>
          <a:prstGeom prst="rect">
            <a:avLst/>
          </a:prstGeom>
          <a:noFill/>
          <a:ln w="9525">
            <a:noFill/>
            <a:miter lim="800000"/>
            <a:headEnd/>
            <a:tailEnd/>
          </a:ln>
          <a:effectLst/>
        </p:spPr>
        <p:txBody>
          <a:bodyPr wrap="none">
            <a:spAutoFit/>
          </a:bodyPr>
          <a:lstStyle/>
          <a:p>
            <a:pPr algn="l">
              <a:spcBef>
                <a:spcPct val="0"/>
              </a:spcBef>
            </a:pPr>
            <a:fld id="{16467C52-1D0F-49E7-9BEE-A00A1F63E21C}" type="slidenum">
              <a:rPr lang="en-GB">
                <a:solidFill>
                  <a:srgbClr val="16489F"/>
                </a:solidFill>
                <a:latin typeface="Myriad Pro" pitchFamily="34" charset="0"/>
              </a:rPr>
              <a:pPr algn="l">
                <a:spcBef>
                  <a:spcPct val="0"/>
                </a:spcBef>
              </a:pPr>
              <a:t>‹#›</a:t>
            </a:fld>
            <a:endParaRPr lang="en-GB">
              <a:solidFill>
                <a:srgbClr val="16489F"/>
              </a:solidFill>
              <a:latin typeface="Myriad Pro" pitchFamily="34" charset="0"/>
            </a:endParaRPr>
          </a:p>
        </p:txBody>
      </p:sp>
      <p:sp>
        <p:nvSpPr>
          <p:cNvPr id="182289" name="Text Box 17"/>
          <p:cNvSpPr txBox="1">
            <a:spLocks noChangeArrowheads="1"/>
          </p:cNvSpPr>
          <p:nvPr/>
        </p:nvSpPr>
        <p:spPr bwMode="auto">
          <a:xfrm>
            <a:off x="2743200" y="228600"/>
            <a:ext cx="5257800" cy="396875"/>
          </a:xfrm>
          <a:prstGeom prst="rect">
            <a:avLst/>
          </a:prstGeom>
          <a:noFill/>
          <a:ln w="9525">
            <a:noFill/>
            <a:miter lim="800000"/>
            <a:headEnd/>
            <a:tailEnd/>
          </a:ln>
          <a:effectLst/>
        </p:spPr>
        <p:txBody>
          <a:bodyPr>
            <a:spAutoFit/>
          </a:bodyPr>
          <a:lstStyle/>
          <a:p>
            <a:endParaRPr lang="el-GR" sz="2000">
              <a:latin typeface="Myriad Pro Light Cond" pitchFamily="34" charset="0"/>
            </a:endParaRPr>
          </a:p>
        </p:txBody>
      </p:sp>
      <p:pic>
        <p:nvPicPr>
          <p:cNvPr id="182295" name="Picture 23" descr="fond_courbe1"/>
          <p:cNvPicPr>
            <a:picLocks noChangeAspect="1" noChangeArrowheads="1"/>
          </p:cNvPicPr>
          <p:nvPr userDrawn="1"/>
        </p:nvPicPr>
        <p:blipFill>
          <a:blip r:embed="rId3" cstate="print"/>
          <a:srcRect/>
          <a:stretch>
            <a:fillRect/>
          </a:stretch>
        </p:blipFill>
        <p:spPr bwMode="auto">
          <a:xfrm>
            <a:off x="0" y="-242888"/>
            <a:ext cx="9144000" cy="1066801"/>
          </a:xfrm>
          <a:prstGeom prst="rect">
            <a:avLst/>
          </a:prstGeom>
          <a:noFill/>
        </p:spPr>
      </p:pic>
      <p:pic>
        <p:nvPicPr>
          <p:cNvPr id="182296" name="Picture 24" descr="Logos_EUComm_en_fr"/>
          <p:cNvPicPr>
            <a:picLocks noChangeAspect="1" noChangeArrowheads="1"/>
          </p:cNvPicPr>
          <p:nvPr userDrawn="1"/>
        </p:nvPicPr>
        <p:blipFill>
          <a:blip r:embed="rId4" cstate="print"/>
          <a:srcRect/>
          <a:stretch>
            <a:fillRect/>
          </a:stretch>
        </p:blipFill>
        <p:spPr bwMode="auto">
          <a:xfrm>
            <a:off x="304800" y="152400"/>
            <a:ext cx="1676400" cy="323850"/>
          </a:xfrm>
          <a:prstGeom prst="rect">
            <a:avLst/>
          </a:prstGeom>
          <a:noFill/>
        </p:spPr>
      </p:pic>
      <p:pic>
        <p:nvPicPr>
          <p:cNvPr id="182297" name="Picture 25" descr="courbe"/>
          <p:cNvPicPr>
            <a:picLocks noChangeAspect="1" noChangeArrowheads="1"/>
          </p:cNvPicPr>
          <p:nvPr userDrawn="1"/>
        </p:nvPicPr>
        <p:blipFill>
          <a:blip r:embed="rId5" cstate="print"/>
          <a:srcRect/>
          <a:stretch>
            <a:fillRect/>
          </a:stretch>
        </p:blipFill>
        <p:spPr bwMode="auto">
          <a:xfrm>
            <a:off x="-76200" y="490538"/>
            <a:ext cx="9296400" cy="357187"/>
          </a:xfrm>
          <a:prstGeom prst="rect">
            <a:avLst/>
          </a:prstGeom>
          <a:noFill/>
          <a:ln w="9525">
            <a:noFill/>
            <a:miter lim="800000"/>
            <a:headEnd/>
            <a:tailEnd/>
          </a:ln>
        </p:spPr>
      </p:pic>
      <p:pic>
        <p:nvPicPr>
          <p:cNvPr id="182298" name="Picture 26" descr="carte_final"/>
          <p:cNvPicPr>
            <a:picLocks noChangeAspect="1" noChangeArrowheads="1"/>
          </p:cNvPicPr>
          <p:nvPr userDrawn="1"/>
        </p:nvPicPr>
        <p:blipFill>
          <a:blip r:embed="rId6" cstate="print"/>
          <a:srcRect/>
          <a:stretch>
            <a:fillRect/>
          </a:stretch>
        </p:blipFill>
        <p:spPr bwMode="auto">
          <a:xfrm>
            <a:off x="8401050" y="0"/>
            <a:ext cx="742950" cy="6762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990600"/>
            <a:ext cx="1943100" cy="53340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990600"/>
            <a:ext cx="5676900" cy="53340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1378" name="Picture 2" descr="degrade"/>
          <p:cNvPicPr>
            <a:picLocks noChangeAspect="1" noChangeArrowheads="1"/>
          </p:cNvPicPr>
          <p:nvPr/>
        </p:nvPicPr>
        <p:blipFill>
          <a:blip r:embed="rId13" cstate="print"/>
          <a:srcRect/>
          <a:stretch>
            <a:fillRect/>
          </a:stretch>
        </p:blipFill>
        <p:spPr bwMode="auto">
          <a:xfrm>
            <a:off x="0" y="206375"/>
            <a:ext cx="9144000" cy="2376488"/>
          </a:xfrm>
          <a:prstGeom prst="rect">
            <a:avLst/>
          </a:prstGeom>
          <a:noFill/>
        </p:spPr>
      </p:pic>
      <p:pic>
        <p:nvPicPr>
          <p:cNvPr id="101389" name="Picture 13" descr="fond_courbe1"/>
          <p:cNvPicPr>
            <a:picLocks noChangeAspect="1" noChangeArrowheads="1"/>
          </p:cNvPicPr>
          <p:nvPr/>
        </p:nvPicPr>
        <p:blipFill>
          <a:blip r:embed="rId14" cstate="print"/>
          <a:srcRect/>
          <a:stretch>
            <a:fillRect/>
          </a:stretch>
        </p:blipFill>
        <p:spPr bwMode="auto">
          <a:xfrm>
            <a:off x="0" y="-242888"/>
            <a:ext cx="9144000" cy="1066801"/>
          </a:xfrm>
          <a:prstGeom prst="rect">
            <a:avLst/>
          </a:prstGeom>
          <a:noFill/>
        </p:spPr>
      </p:pic>
      <p:pic>
        <p:nvPicPr>
          <p:cNvPr id="101381" name="Picture 5" descr="Logos_EUComm_en_fr"/>
          <p:cNvPicPr>
            <a:picLocks noChangeAspect="1" noChangeArrowheads="1"/>
          </p:cNvPicPr>
          <p:nvPr/>
        </p:nvPicPr>
        <p:blipFill>
          <a:blip r:embed="rId15" cstate="print"/>
          <a:srcRect/>
          <a:stretch>
            <a:fillRect/>
          </a:stretch>
        </p:blipFill>
        <p:spPr bwMode="auto">
          <a:xfrm>
            <a:off x="304800" y="152400"/>
            <a:ext cx="1676400" cy="323850"/>
          </a:xfrm>
          <a:prstGeom prst="rect">
            <a:avLst/>
          </a:prstGeom>
          <a:noFill/>
        </p:spPr>
      </p:pic>
      <p:pic>
        <p:nvPicPr>
          <p:cNvPr id="101382" name="Picture 6" descr="courbe"/>
          <p:cNvPicPr>
            <a:picLocks noChangeAspect="1" noChangeArrowheads="1"/>
          </p:cNvPicPr>
          <p:nvPr/>
        </p:nvPicPr>
        <p:blipFill>
          <a:blip r:embed="rId16" cstate="print"/>
          <a:srcRect/>
          <a:stretch>
            <a:fillRect/>
          </a:stretch>
        </p:blipFill>
        <p:spPr bwMode="auto">
          <a:xfrm>
            <a:off x="-76200" y="490538"/>
            <a:ext cx="9296400" cy="357187"/>
          </a:xfrm>
          <a:prstGeom prst="rect">
            <a:avLst/>
          </a:prstGeom>
          <a:noFill/>
          <a:ln w="9525">
            <a:noFill/>
            <a:miter lim="800000"/>
            <a:headEnd/>
            <a:tailEnd/>
          </a:ln>
        </p:spPr>
      </p:pic>
      <p:pic>
        <p:nvPicPr>
          <p:cNvPr id="101384" name="Picture 8" descr="carte_final"/>
          <p:cNvPicPr>
            <a:picLocks noChangeAspect="1" noChangeArrowheads="1"/>
          </p:cNvPicPr>
          <p:nvPr/>
        </p:nvPicPr>
        <p:blipFill>
          <a:blip r:embed="rId17" cstate="print"/>
          <a:srcRect/>
          <a:stretch>
            <a:fillRect/>
          </a:stretch>
        </p:blipFill>
        <p:spPr bwMode="auto">
          <a:xfrm>
            <a:off x="8401050" y="0"/>
            <a:ext cx="742950" cy="676275"/>
          </a:xfrm>
          <a:prstGeom prst="rect">
            <a:avLst/>
          </a:prstGeom>
          <a:noFill/>
        </p:spPr>
      </p:pic>
      <p:sp>
        <p:nvSpPr>
          <p:cNvPr id="101385" name="Rectangle 9"/>
          <p:cNvSpPr>
            <a:spLocks noGrp="1" noChangeArrowheads="1"/>
          </p:cNvSpPr>
          <p:nvPr>
            <p:ph type="title"/>
          </p:nvPr>
        </p:nvSpPr>
        <p:spPr bwMode="auto">
          <a:xfrm>
            <a:off x="685800" y="9906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1386" name="Rectangle 10"/>
          <p:cNvSpPr>
            <a:spLocks noGrp="1" noChangeArrowheads="1"/>
          </p:cNvSpPr>
          <p:nvPr>
            <p:ph type="body" idx="1"/>
          </p:nvPr>
        </p:nvSpPr>
        <p:spPr bwMode="auto">
          <a:xfrm>
            <a:off x="685800" y="2057400"/>
            <a:ext cx="7772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1397" name="Text Box 21"/>
          <p:cNvSpPr txBox="1">
            <a:spLocks noChangeArrowheads="1"/>
          </p:cNvSpPr>
          <p:nvPr/>
        </p:nvSpPr>
        <p:spPr bwMode="auto">
          <a:xfrm>
            <a:off x="8153400" y="6400800"/>
            <a:ext cx="990600" cy="366713"/>
          </a:xfrm>
          <a:prstGeom prst="rect">
            <a:avLst/>
          </a:prstGeom>
          <a:noFill/>
          <a:ln w="9525">
            <a:noFill/>
            <a:miter lim="800000"/>
            <a:headEnd/>
            <a:tailEnd/>
          </a:ln>
          <a:effectLst/>
        </p:spPr>
        <p:txBody>
          <a:bodyPr>
            <a:spAutoFit/>
          </a:bodyPr>
          <a:lstStyle/>
          <a:p>
            <a:pPr algn="l"/>
            <a:endParaRPr lang="el-GR">
              <a:solidFill>
                <a:schemeClr val="tx1"/>
              </a:solidFill>
              <a:latin typeface="Arial" pitchFamily="34" charset="0"/>
            </a:endParaRPr>
          </a:p>
        </p:txBody>
      </p:sp>
      <p:sp>
        <p:nvSpPr>
          <p:cNvPr id="101398" name="Text Box 22"/>
          <p:cNvSpPr txBox="1">
            <a:spLocks noChangeArrowheads="1"/>
          </p:cNvSpPr>
          <p:nvPr/>
        </p:nvSpPr>
        <p:spPr bwMode="auto">
          <a:xfrm>
            <a:off x="8534400" y="6324600"/>
            <a:ext cx="533400" cy="366713"/>
          </a:xfrm>
          <a:prstGeom prst="rect">
            <a:avLst/>
          </a:prstGeom>
          <a:noFill/>
          <a:ln w="9525">
            <a:noFill/>
            <a:miter lim="800000"/>
            <a:headEnd/>
            <a:tailEnd/>
          </a:ln>
          <a:effectLst/>
        </p:spPr>
        <p:txBody>
          <a:bodyPr>
            <a:spAutoFit/>
          </a:bodyPr>
          <a:lstStyle/>
          <a:p>
            <a:pPr algn="l"/>
            <a:fld id="{62F66B3E-F01D-4E23-998B-B3D43A922DD1}" type="slidenum">
              <a:rPr lang="en-GB">
                <a:solidFill>
                  <a:srgbClr val="16489F"/>
                </a:solidFill>
                <a:latin typeface="Myriad Pro" pitchFamily="34" charset="0"/>
              </a:rPr>
              <a:pPr algn="l"/>
              <a:t>‹#›</a:t>
            </a:fld>
            <a:endParaRPr lang="en-GB">
              <a:solidFill>
                <a:srgbClr val="16489F"/>
              </a:solidFill>
              <a:latin typeface="Myriad Pro"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fontAlgn="base">
        <a:spcBef>
          <a:spcPct val="0"/>
        </a:spcBef>
        <a:spcAft>
          <a:spcPct val="0"/>
        </a:spcAft>
        <a:defRPr sz="4000">
          <a:solidFill>
            <a:srgbClr val="16489F"/>
          </a:solidFill>
          <a:latin typeface="+mj-lt"/>
          <a:ea typeface="+mj-ea"/>
          <a:cs typeface="+mj-cs"/>
        </a:defRPr>
      </a:lvl1pPr>
      <a:lvl2pPr algn="l" rtl="0" fontAlgn="base">
        <a:spcBef>
          <a:spcPct val="0"/>
        </a:spcBef>
        <a:spcAft>
          <a:spcPct val="0"/>
        </a:spcAft>
        <a:defRPr sz="4000">
          <a:solidFill>
            <a:srgbClr val="16489F"/>
          </a:solidFill>
          <a:latin typeface="Myriad Pro Black" pitchFamily="34" charset="0"/>
        </a:defRPr>
      </a:lvl2pPr>
      <a:lvl3pPr algn="l" rtl="0" fontAlgn="base">
        <a:spcBef>
          <a:spcPct val="0"/>
        </a:spcBef>
        <a:spcAft>
          <a:spcPct val="0"/>
        </a:spcAft>
        <a:defRPr sz="4000">
          <a:solidFill>
            <a:srgbClr val="16489F"/>
          </a:solidFill>
          <a:latin typeface="Myriad Pro Black" pitchFamily="34" charset="0"/>
        </a:defRPr>
      </a:lvl3pPr>
      <a:lvl4pPr algn="l" rtl="0" fontAlgn="base">
        <a:spcBef>
          <a:spcPct val="0"/>
        </a:spcBef>
        <a:spcAft>
          <a:spcPct val="0"/>
        </a:spcAft>
        <a:defRPr sz="4000">
          <a:solidFill>
            <a:srgbClr val="16489F"/>
          </a:solidFill>
          <a:latin typeface="Myriad Pro Black" pitchFamily="34" charset="0"/>
        </a:defRPr>
      </a:lvl4pPr>
      <a:lvl5pPr algn="l" rtl="0" fontAlgn="base">
        <a:spcBef>
          <a:spcPct val="0"/>
        </a:spcBef>
        <a:spcAft>
          <a:spcPct val="0"/>
        </a:spcAft>
        <a:defRPr sz="4000">
          <a:solidFill>
            <a:srgbClr val="16489F"/>
          </a:solidFill>
          <a:latin typeface="Myriad Pro Black" pitchFamily="34" charset="0"/>
        </a:defRPr>
      </a:lvl5pPr>
      <a:lvl6pPr marL="457200" algn="l" rtl="0" fontAlgn="base">
        <a:spcBef>
          <a:spcPct val="0"/>
        </a:spcBef>
        <a:spcAft>
          <a:spcPct val="0"/>
        </a:spcAft>
        <a:defRPr sz="4000">
          <a:solidFill>
            <a:srgbClr val="16489F"/>
          </a:solidFill>
          <a:latin typeface="Myriad Pro Black" pitchFamily="34" charset="0"/>
        </a:defRPr>
      </a:lvl6pPr>
      <a:lvl7pPr marL="914400" algn="l" rtl="0" fontAlgn="base">
        <a:spcBef>
          <a:spcPct val="0"/>
        </a:spcBef>
        <a:spcAft>
          <a:spcPct val="0"/>
        </a:spcAft>
        <a:defRPr sz="4000">
          <a:solidFill>
            <a:srgbClr val="16489F"/>
          </a:solidFill>
          <a:latin typeface="Myriad Pro Black" pitchFamily="34" charset="0"/>
        </a:defRPr>
      </a:lvl7pPr>
      <a:lvl8pPr marL="1371600" algn="l" rtl="0" fontAlgn="base">
        <a:spcBef>
          <a:spcPct val="0"/>
        </a:spcBef>
        <a:spcAft>
          <a:spcPct val="0"/>
        </a:spcAft>
        <a:defRPr sz="4000">
          <a:solidFill>
            <a:srgbClr val="16489F"/>
          </a:solidFill>
          <a:latin typeface="Myriad Pro Black" pitchFamily="34" charset="0"/>
        </a:defRPr>
      </a:lvl8pPr>
      <a:lvl9pPr marL="1828800" algn="l" rtl="0" fontAlgn="base">
        <a:spcBef>
          <a:spcPct val="0"/>
        </a:spcBef>
        <a:spcAft>
          <a:spcPct val="0"/>
        </a:spcAft>
        <a:defRPr sz="4000">
          <a:solidFill>
            <a:srgbClr val="16489F"/>
          </a:solidFill>
          <a:latin typeface="Myriad Pro Black" pitchFamily="34" charset="0"/>
        </a:defRPr>
      </a:lvl9pPr>
    </p:titleStyle>
    <p:bodyStyle>
      <a:lvl1pPr marL="342900" indent="-342900" algn="l" rtl="0" fontAlgn="base">
        <a:spcBef>
          <a:spcPct val="20000"/>
        </a:spcBef>
        <a:spcAft>
          <a:spcPct val="0"/>
        </a:spcAft>
        <a:buChar char="•"/>
        <a:defRPr sz="2600">
          <a:solidFill>
            <a:srgbClr val="16489F"/>
          </a:solidFill>
          <a:latin typeface="+mn-lt"/>
          <a:ea typeface="+mn-ea"/>
          <a:cs typeface="+mn-cs"/>
        </a:defRPr>
      </a:lvl1pPr>
      <a:lvl2pPr marL="742950" indent="-285750" algn="l" rtl="0" fontAlgn="base">
        <a:spcBef>
          <a:spcPct val="20000"/>
        </a:spcBef>
        <a:spcAft>
          <a:spcPct val="0"/>
        </a:spcAft>
        <a:buChar char="–"/>
        <a:defRPr sz="2400">
          <a:solidFill>
            <a:srgbClr val="16489F"/>
          </a:solidFill>
          <a:latin typeface="Myriad Pro" pitchFamily="34" charset="0"/>
        </a:defRPr>
      </a:lvl2pPr>
      <a:lvl3pPr marL="1143000" indent="-228600" algn="l" rtl="0" fontAlgn="base">
        <a:spcBef>
          <a:spcPct val="20000"/>
        </a:spcBef>
        <a:spcAft>
          <a:spcPct val="0"/>
        </a:spcAft>
        <a:buChar char="•"/>
        <a:defRPr sz="2200">
          <a:solidFill>
            <a:srgbClr val="16489F"/>
          </a:solidFill>
          <a:latin typeface="+mn-lt"/>
        </a:defRPr>
      </a:lvl3pPr>
      <a:lvl4pPr marL="1600200" indent="-228600" algn="l" rtl="0" fontAlgn="base">
        <a:spcBef>
          <a:spcPct val="20000"/>
        </a:spcBef>
        <a:spcAft>
          <a:spcPct val="0"/>
        </a:spcAft>
        <a:buChar char="–"/>
        <a:defRPr sz="2200">
          <a:solidFill>
            <a:srgbClr val="16489F"/>
          </a:solidFill>
          <a:latin typeface="Myriad Pro" pitchFamily="34" charset="0"/>
        </a:defRPr>
      </a:lvl4pPr>
      <a:lvl5pPr marL="2057400" indent="-228600" algn="l" rtl="0" fontAlgn="base">
        <a:spcBef>
          <a:spcPct val="20000"/>
        </a:spcBef>
        <a:spcAft>
          <a:spcPct val="0"/>
        </a:spcAft>
        <a:buChar char="»"/>
        <a:defRPr sz="2000">
          <a:solidFill>
            <a:srgbClr val="16489F"/>
          </a:solidFill>
          <a:latin typeface="Myriad Pro" pitchFamily="34" charset="0"/>
        </a:defRPr>
      </a:lvl5pPr>
      <a:lvl6pPr marL="2514600" indent="-228600" algn="l" rtl="0" fontAlgn="base">
        <a:spcBef>
          <a:spcPct val="20000"/>
        </a:spcBef>
        <a:spcAft>
          <a:spcPct val="0"/>
        </a:spcAft>
        <a:buChar char="»"/>
        <a:defRPr sz="2000">
          <a:solidFill>
            <a:srgbClr val="16489F"/>
          </a:solidFill>
          <a:latin typeface="Myriad Pro" pitchFamily="34" charset="0"/>
        </a:defRPr>
      </a:lvl6pPr>
      <a:lvl7pPr marL="2971800" indent="-228600" algn="l" rtl="0" fontAlgn="base">
        <a:spcBef>
          <a:spcPct val="20000"/>
        </a:spcBef>
        <a:spcAft>
          <a:spcPct val="0"/>
        </a:spcAft>
        <a:buChar char="»"/>
        <a:defRPr sz="2000">
          <a:solidFill>
            <a:srgbClr val="16489F"/>
          </a:solidFill>
          <a:latin typeface="Myriad Pro" pitchFamily="34" charset="0"/>
        </a:defRPr>
      </a:lvl7pPr>
      <a:lvl8pPr marL="3429000" indent="-228600" algn="l" rtl="0" fontAlgn="base">
        <a:spcBef>
          <a:spcPct val="20000"/>
        </a:spcBef>
        <a:spcAft>
          <a:spcPct val="0"/>
        </a:spcAft>
        <a:buChar char="»"/>
        <a:defRPr sz="2000">
          <a:solidFill>
            <a:srgbClr val="16489F"/>
          </a:solidFill>
          <a:latin typeface="Myriad Pro" pitchFamily="34" charset="0"/>
        </a:defRPr>
      </a:lvl8pPr>
      <a:lvl9pPr marL="3886200" indent="-228600" algn="l" rtl="0" fontAlgn="base">
        <a:spcBef>
          <a:spcPct val="20000"/>
        </a:spcBef>
        <a:spcAft>
          <a:spcPct val="0"/>
        </a:spcAft>
        <a:buChar char="»"/>
        <a:defRPr sz="2000">
          <a:solidFill>
            <a:srgbClr val="16489F"/>
          </a:solidFill>
          <a:latin typeface="Myriad Pro" pitchFamily="34"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p:nvPr>
        </p:nvSpPr>
        <p:spPr>
          <a:xfrm>
            <a:off x="611560" y="1700808"/>
            <a:ext cx="7772400" cy="3077642"/>
          </a:xfrm>
        </p:spPr>
        <p:txBody>
          <a:bodyPr/>
          <a:lstStyle/>
          <a:p>
            <a:r>
              <a:rPr lang="en-GB" sz="3200" b="1" dirty="0">
                <a:solidFill>
                  <a:srgbClr val="000066"/>
                </a:solidFill>
                <a:latin typeface="Arial" pitchFamily="34" charset="0"/>
              </a:rPr>
              <a:t>Evidence-based Cohesion Policy: Territorial Dimensions</a:t>
            </a:r>
            <a:r>
              <a:rPr lang="en-GB" sz="4000" b="1" dirty="0">
                <a:solidFill>
                  <a:srgbClr val="000066"/>
                </a:solidFill>
                <a:latin typeface="Arial" pitchFamily="34" charset="0"/>
              </a:rPr>
              <a:t> </a:t>
            </a:r>
            <a:br>
              <a:rPr lang="en-GB" sz="4000" b="1" dirty="0">
                <a:solidFill>
                  <a:srgbClr val="000066"/>
                </a:solidFill>
                <a:latin typeface="Arial" pitchFamily="34" charset="0"/>
              </a:rPr>
            </a:br>
            <a:r>
              <a:rPr lang="en-GB" sz="2000" dirty="0">
                <a:solidFill>
                  <a:srgbClr val="000000"/>
                </a:solidFill>
                <a:latin typeface="Arial" pitchFamily="34" charset="0"/>
              </a:rPr>
              <a:t/>
            </a:r>
            <a:br>
              <a:rPr lang="en-GB" sz="2000" dirty="0">
                <a:solidFill>
                  <a:srgbClr val="000000"/>
                </a:solidFill>
                <a:latin typeface="Arial" pitchFamily="34" charset="0"/>
              </a:rPr>
            </a:br>
            <a:r>
              <a:rPr lang="en-US" sz="3200" b="1" dirty="0"/>
              <a:t>The regional and urban dimension of Europe 2020</a:t>
            </a:r>
            <a:br>
              <a:rPr lang="en-US" sz="3200" b="1" dirty="0"/>
            </a:br>
            <a:endParaRPr lang="en-GB" sz="3200" b="1" dirty="0"/>
          </a:p>
        </p:txBody>
      </p:sp>
      <p:sp>
        <p:nvSpPr>
          <p:cNvPr id="216067" name="Rectangle 3"/>
          <p:cNvSpPr>
            <a:spLocks noGrp="1" noChangeArrowheads="1"/>
          </p:cNvSpPr>
          <p:nvPr>
            <p:ph type="subTitle" idx="1"/>
          </p:nvPr>
        </p:nvSpPr>
        <p:spPr>
          <a:xfrm>
            <a:off x="1371600" y="5345113"/>
            <a:ext cx="6400800" cy="1180231"/>
          </a:xfrm>
        </p:spPr>
        <p:txBody>
          <a:bodyPr/>
          <a:lstStyle/>
          <a:p>
            <a:pPr>
              <a:lnSpc>
                <a:spcPct val="80000"/>
              </a:lnSpc>
            </a:pPr>
            <a:r>
              <a:rPr lang="el-GR" sz="1600" b="1" dirty="0" err="1">
                <a:solidFill>
                  <a:srgbClr val="000066"/>
                </a:solidFill>
                <a:latin typeface="Arial" pitchFamily="34" charset="0"/>
              </a:rPr>
              <a:t>Source</a:t>
            </a:r>
            <a:r>
              <a:rPr lang="el-GR" sz="1600" b="1" dirty="0">
                <a:solidFill>
                  <a:srgbClr val="000066"/>
                </a:solidFill>
                <a:latin typeface="Arial" pitchFamily="34" charset="0"/>
              </a:rPr>
              <a:t> : </a:t>
            </a:r>
            <a:r>
              <a:rPr lang="en-GB" sz="1600" b="1" dirty="0">
                <a:solidFill>
                  <a:srgbClr val="000066"/>
                </a:solidFill>
                <a:latin typeface="Arial" pitchFamily="34" charset="0"/>
              </a:rPr>
              <a:t>Philippe </a:t>
            </a:r>
            <a:r>
              <a:rPr lang="en-GB" sz="1600" b="1" dirty="0" err="1">
                <a:solidFill>
                  <a:srgbClr val="000066"/>
                </a:solidFill>
                <a:latin typeface="Arial" pitchFamily="34" charset="0"/>
              </a:rPr>
              <a:t>Monfort</a:t>
            </a:r>
            <a:r>
              <a:rPr lang="el-GR" sz="1600" b="1" dirty="0">
                <a:solidFill>
                  <a:srgbClr val="000066"/>
                </a:solidFill>
                <a:latin typeface="Arial" pitchFamily="34" charset="0"/>
              </a:rPr>
              <a:t>, </a:t>
            </a:r>
            <a:r>
              <a:rPr lang="en-GB" sz="1600" b="1" dirty="0">
                <a:solidFill>
                  <a:srgbClr val="000066"/>
                </a:solidFill>
                <a:latin typeface="Arial" pitchFamily="34" charset="0"/>
              </a:rPr>
              <a:t>Directorate General for Regional Policy</a:t>
            </a:r>
            <a:r>
              <a:rPr lang="el-GR" sz="1600" b="1" dirty="0">
                <a:solidFill>
                  <a:srgbClr val="000066"/>
                </a:solidFill>
                <a:latin typeface="Arial" pitchFamily="34" charset="0"/>
              </a:rPr>
              <a:t>, </a:t>
            </a:r>
            <a:r>
              <a:rPr lang="en-GB" sz="1600" b="1" dirty="0">
                <a:solidFill>
                  <a:srgbClr val="000066"/>
                </a:solidFill>
                <a:latin typeface="Arial" pitchFamily="34" charset="0"/>
              </a:rPr>
              <a:t>European Commission</a:t>
            </a:r>
            <a:endParaRPr lang="el-GR" sz="1600" b="1" dirty="0">
              <a:solidFill>
                <a:srgbClr val="000066"/>
              </a:solidFill>
              <a:latin typeface="Arial" pitchFamily="34" charset="0"/>
            </a:endParaRPr>
          </a:p>
          <a:p>
            <a:pPr>
              <a:lnSpc>
                <a:spcPct val="80000"/>
              </a:lnSpc>
            </a:pPr>
            <a:r>
              <a:rPr lang="en-GB" sz="1600" b="1" dirty="0">
                <a:solidFill>
                  <a:srgbClr val="000066"/>
                </a:solidFill>
                <a:latin typeface="Arial" pitchFamily="34" charset="0"/>
              </a:rPr>
              <a:t>29 November 2011, </a:t>
            </a:r>
            <a:r>
              <a:rPr lang="en-GB" sz="1600" b="1" dirty="0" err="1">
                <a:solidFill>
                  <a:srgbClr val="000066"/>
                </a:solidFill>
                <a:latin typeface="Arial" pitchFamily="34" charset="0"/>
              </a:rPr>
              <a:t>Kraków</a:t>
            </a:r>
            <a:endParaRPr lang="el-GR" sz="1600" b="1" dirty="0">
              <a:solidFill>
                <a:srgbClr val="000066"/>
              </a:solidFill>
              <a:latin typeface="Arial" pitchFamily="34" charset="0"/>
            </a:endParaRPr>
          </a:p>
          <a:p>
            <a:pPr>
              <a:lnSpc>
                <a:spcPct val="80000"/>
              </a:lnSpc>
            </a:pPr>
            <a:r>
              <a:rPr lang="en-GB" sz="1600" b="1" dirty="0">
                <a:solidFill>
                  <a:srgbClr val="000066"/>
                </a:solidFill>
                <a:latin typeface="Arial" pitchFamily="34" charset="0"/>
              </a:rPr>
              <a:t>ESPON 2013 Programme Internal Seminar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685800" y="609600"/>
            <a:ext cx="7772400" cy="914400"/>
          </a:xfrm>
        </p:spPr>
        <p:txBody>
          <a:bodyPr/>
          <a:lstStyle/>
          <a:p>
            <a:r>
              <a:rPr lang="en-US"/>
              <a:t>Education</a:t>
            </a:r>
            <a:endParaRPr lang="en-GB"/>
          </a:p>
        </p:txBody>
      </p:sp>
      <p:sp>
        <p:nvSpPr>
          <p:cNvPr id="476163" name="Rectangle 3"/>
          <p:cNvSpPr>
            <a:spLocks noGrp="1" noChangeArrowheads="1"/>
          </p:cNvSpPr>
          <p:nvPr>
            <p:ph type="body" sz="half" idx="1"/>
          </p:nvPr>
        </p:nvSpPr>
        <p:spPr>
          <a:xfrm>
            <a:off x="685800" y="1676400"/>
            <a:ext cx="7918450" cy="4267200"/>
          </a:xfrm>
        </p:spPr>
        <p:txBody>
          <a:bodyPr/>
          <a:lstStyle/>
          <a:p>
            <a:pPr marL="495300" indent="-495300"/>
            <a:r>
              <a:rPr lang="en-GB" sz="2200">
                <a:latin typeface="Myriad Pro Black" pitchFamily="34" charset="0"/>
              </a:rPr>
              <a:t>Education attainment </a:t>
            </a:r>
            <a:r>
              <a:rPr lang="en-GB" sz="2200">
                <a:solidFill>
                  <a:schemeClr val="accent2"/>
                </a:solidFill>
                <a:latin typeface="Myriad Pro" pitchFamily="34" charset="0"/>
              </a:rPr>
              <a:t>tends to be higher in capitals and adjoining regions.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GB"/>
              <a:t>Cities and tertiary educated</a:t>
            </a:r>
          </a:p>
        </p:txBody>
      </p:sp>
      <p:pic>
        <p:nvPicPr>
          <p:cNvPr id="439300" name="Picture 4"/>
          <p:cNvPicPr>
            <a:picLocks noChangeAspect="1" noChangeArrowheads="1"/>
          </p:cNvPicPr>
          <p:nvPr/>
        </p:nvPicPr>
        <p:blipFill>
          <a:blip r:embed="rId2" cstate="print"/>
          <a:srcRect/>
          <a:stretch>
            <a:fillRect/>
          </a:stretch>
        </p:blipFill>
        <p:spPr bwMode="auto">
          <a:xfrm>
            <a:off x="755650" y="1887538"/>
            <a:ext cx="7488238" cy="46275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685800" y="609600"/>
            <a:ext cx="7772400" cy="914400"/>
          </a:xfrm>
        </p:spPr>
        <p:txBody>
          <a:bodyPr/>
          <a:lstStyle/>
          <a:p>
            <a:r>
              <a:rPr lang="en-US"/>
              <a:t>Education</a:t>
            </a:r>
            <a:endParaRPr lang="en-GB"/>
          </a:p>
        </p:txBody>
      </p:sp>
      <p:sp>
        <p:nvSpPr>
          <p:cNvPr id="478211" name="Rectangle 3"/>
          <p:cNvSpPr>
            <a:spLocks noGrp="1" noChangeArrowheads="1"/>
          </p:cNvSpPr>
          <p:nvPr>
            <p:ph type="body" sz="half" idx="1"/>
          </p:nvPr>
        </p:nvSpPr>
        <p:spPr>
          <a:xfrm>
            <a:off x="685800" y="1676400"/>
            <a:ext cx="7918450" cy="4267200"/>
          </a:xfrm>
        </p:spPr>
        <p:txBody>
          <a:bodyPr/>
          <a:lstStyle/>
          <a:p>
            <a:pPr marL="495300" indent="-495300"/>
            <a:r>
              <a:rPr lang="en-GB" sz="2000">
                <a:solidFill>
                  <a:schemeClr val="accent2"/>
                </a:solidFill>
                <a:latin typeface="Myriad Pro" pitchFamily="34" charset="0"/>
              </a:rPr>
              <a:t>The variation in human capital between regions within a Member State is often larger than between Member States.</a:t>
            </a:r>
          </a:p>
          <a:p>
            <a:pPr marL="495300" indent="-495300"/>
            <a:endParaRPr lang="en-GB" sz="2000">
              <a:solidFill>
                <a:schemeClr val="accent2"/>
              </a:solidFill>
              <a:latin typeface="Myriad Pro" pitchFamily="34" charset="0"/>
            </a:endParaRPr>
          </a:p>
          <a:p>
            <a:pPr marL="495300" indent="-495300"/>
            <a:r>
              <a:rPr lang="en-GB" sz="2000">
                <a:solidFill>
                  <a:schemeClr val="accent2"/>
                </a:solidFill>
                <a:latin typeface="Myriad Pro" pitchFamily="34" charset="0"/>
              </a:rPr>
              <a:t>Therefore, national strategies need to be complemented by regional policies.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685800" y="609600"/>
            <a:ext cx="7772400" cy="914400"/>
          </a:xfrm>
        </p:spPr>
        <p:txBody>
          <a:bodyPr/>
          <a:lstStyle/>
          <a:p>
            <a:r>
              <a:rPr lang="en-US"/>
              <a:t>R&amp;D</a:t>
            </a:r>
            <a:endParaRPr lang="en-GB"/>
          </a:p>
        </p:txBody>
      </p:sp>
      <p:sp>
        <p:nvSpPr>
          <p:cNvPr id="464899" name="Rectangle 3"/>
          <p:cNvSpPr>
            <a:spLocks noGrp="1" noChangeArrowheads="1"/>
          </p:cNvSpPr>
          <p:nvPr>
            <p:ph type="body" sz="half" idx="1"/>
          </p:nvPr>
        </p:nvSpPr>
        <p:spPr>
          <a:xfrm>
            <a:off x="685800" y="1676400"/>
            <a:ext cx="7918450" cy="4267200"/>
          </a:xfrm>
        </p:spPr>
        <p:txBody>
          <a:bodyPr/>
          <a:lstStyle/>
          <a:p>
            <a:pPr marL="495300" indent="-495300"/>
            <a:r>
              <a:rPr lang="en-GB" sz="2000">
                <a:latin typeface="Myriad Pro Black" pitchFamily="34" charset="0"/>
              </a:rPr>
              <a:t>Technological progress is another important factor of growth and job creation.</a:t>
            </a:r>
          </a:p>
          <a:p>
            <a:pPr marL="495300" indent="-495300"/>
            <a:endParaRPr lang="en-GB" sz="2000">
              <a:latin typeface="Myriad Pro Black" pitchFamily="34" charset="0"/>
            </a:endParaRPr>
          </a:p>
          <a:p>
            <a:pPr marL="495300" indent="-495300"/>
            <a:r>
              <a:rPr lang="en-GB" sz="2000">
                <a:latin typeface="Myriad Pro Black" pitchFamily="34" charset="0"/>
              </a:rPr>
              <a:t>Europe 2020 target: 3 % of GDP invested in R&amp;D.</a:t>
            </a:r>
          </a:p>
          <a:p>
            <a:pPr marL="495300" indent="-495300"/>
            <a:endParaRPr lang="en-GB" sz="2000">
              <a:latin typeface="Myriad Pro Black" pitchFamily="34" charset="0"/>
            </a:endParaRPr>
          </a:p>
          <a:p>
            <a:pPr marL="495300" indent="-495300"/>
            <a:r>
              <a:rPr lang="en-GB" sz="2000">
                <a:latin typeface="Myriad Pro Black" pitchFamily="34" charset="0"/>
              </a:rPr>
              <a:t>Member States have defined national targets for investments in R&amp;D. </a:t>
            </a:r>
          </a:p>
          <a:p>
            <a:pPr marL="495300" indent="-495300"/>
            <a:endParaRPr lang="en-GB" sz="2000">
              <a:latin typeface="Myriad Pro Black" pitchFamily="34" charset="0"/>
            </a:endParaRPr>
          </a:p>
          <a:p>
            <a:pPr marL="495300" indent="-495300"/>
            <a:r>
              <a:rPr lang="en-GB" sz="2000">
                <a:latin typeface="Myriad Pro Black" pitchFamily="34" charset="0"/>
              </a:rPr>
              <a:t>In 2009, R&amp;D expenditure represented 2 % of GDP in the EU-27.</a:t>
            </a:r>
          </a:p>
          <a:p>
            <a:pPr marL="495300" indent="-495300"/>
            <a:endParaRPr lang="en-GB" sz="2000">
              <a:latin typeface="Myriad Pro Black" pitchFamily="34" charset="0"/>
            </a:endParaRPr>
          </a:p>
          <a:p>
            <a:pPr marL="495300" indent="-495300"/>
            <a:endParaRPr lang="en-GB" sz="2000">
              <a:solidFill>
                <a:schemeClr val="accent2"/>
              </a:solidFill>
              <a:latin typeface="Myriad Pro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85800" y="609600"/>
            <a:ext cx="7772400" cy="914400"/>
          </a:xfrm>
        </p:spPr>
        <p:txBody>
          <a:bodyPr/>
          <a:lstStyle/>
          <a:p>
            <a:r>
              <a:rPr lang="en-US"/>
              <a:t>R&amp;D</a:t>
            </a:r>
            <a:endParaRPr lang="en-GB"/>
          </a:p>
        </p:txBody>
      </p:sp>
      <p:sp>
        <p:nvSpPr>
          <p:cNvPr id="463875" name="Rectangle 3"/>
          <p:cNvSpPr>
            <a:spLocks noGrp="1" noChangeArrowheads="1"/>
          </p:cNvSpPr>
          <p:nvPr>
            <p:ph type="body" sz="half" idx="1"/>
          </p:nvPr>
        </p:nvSpPr>
        <p:spPr>
          <a:xfrm>
            <a:off x="685800" y="1676400"/>
            <a:ext cx="7918450" cy="4267200"/>
          </a:xfrm>
        </p:spPr>
        <p:txBody>
          <a:bodyPr/>
          <a:lstStyle/>
          <a:p>
            <a:pPr marL="495300" indent="-495300"/>
            <a:r>
              <a:rPr lang="en-GB" sz="2000">
                <a:latin typeface="Myriad Pro Black" pitchFamily="34" charset="0"/>
              </a:rPr>
              <a:t>R&amp;D is typically concentrated in core areas such as capital and metropolitan regions. </a:t>
            </a:r>
          </a:p>
          <a:p>
            <a:pPr marL="495300" indent="-495300"/>
            <a:endParaRPr lang="en-GB" sz="2000">
              <a:latin typeface="Myriad Pro Black" pitchFamily="34" charset="0"/>
            </a:endParaRPr>
          </a:p>
          <a:p>
            <a:pPr marL="495300" indent="-495300"/>
            <a:r>
              <a:rPr lang="en-GB" sz="2000">
                <a:latin typeface="Myriad Pro Black" pitchFamily="34" charset="0"/>
              </a:rPr>
              <a:t>Highest R&amp;D expenditure in northern countries (Germany, UK, Sweden and Finland), Austria and capital regions such as Hovedstaden (Copenhagen) and Île de France (Paris).</a:t>
            </a:r>
          </a:p>
          <a:p>
            <a:pPr marL="495300" indent="-495300"/>
            <a:endParaRPr lang="en-GB" sz="2000">
              <a:latin typeface="Myriad Pro Black" pitchFamily="34" charset="0"/>
            </a:endParaRPr>
          </a:p>
          <a:p>
            <a:pPr marL="495300" indent="-495300"/>
            <a:r>
              <a:rPr lang="en-GB" sz="2000">
                <a:latin typeface="Myriad Pro Black" pitchFamily="34" charset="0"/>
              </a:rPr>
              <a:t>In 2008, only 16 regions across Europe have reached the national targets set under Europe 2020. </a:t>
            </a:r>
          </a:p>
          <a:p>
            <a:pPr marL="495300" indent="-495300"/>
            <a:endParaRPr lang="en-GB" sz="2000">
              <a:latin typeface="Myriad Pro Black" pitchFamily="34" charset="0"/>
            </a:endParaRPr>
          </a:p>
          <a:p>
            <a:pPr marL="495300" indent="-495300"/>
            <a:r>
              <a:rPr lang="en-GB" sz="2000">
                <a:latin typeface="Myriad Pro Black" pitchFamily="34" charset="0"/>
              </a:rPr>
              <a:t>On average R&amp;D expenditure of the convergence regions is only 0.9 % of their GDP. </a:t>
            </a:r>
          </a:p>
          <a:p>
            <a:pPr marL="495300" indent="-495300"/>
            <a:endParaRPr lang="en-GB" sz="2000">
              <a:latin typeface="Myriad Pro Black" pitchFamily="34" charset="0"/>
            </a:endParaRPr>
          </a:p>
          <a:p>
            <a:pPr marL="495300" indent="-495300"/>
            <a:endParaRPr lang="en-GB" sz="2000">
              <a:latin typeface="Myriad Pro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Rectangle 4"/>
          <p:cNvSpPr>
            <a:spLocks noGrp="1" noChangeArrowheads="1"/>
          </p:cNvSpPr>
          <p:nvPr>
            <p:ph type="title"/>
          </p:nvPr>
        </p:nvSpPr>
        <p:spPr/>
        <p:txBody>
          <a:bodyPr/>
          <a:lstStyle/>
          <a:p>
            <a:r>
              <a:rPr lang="en-GB"/>
              <a:t>R&amp;D</a:t>
            </a:r>
          </a:p>
        </p:txBody>
      </p:sp>
      <p:pic>
        <p:nvPicPr>
          <p:cNvPr id="425991" name="Picture 7" descr="gerd_gdp_2008_SLIDE20M"/>
          <p:cNvPicPr>
            <a:picLocks noChangeAspect="1" noChangeArrowheads="1"/>
          </p:cNvPicPr>
          <p:nvPr>
            <p:ph sz="half" idx="1"/>
          </p:nvPr>
        </p:nvPicPr>
        <p:blipFill>
          <a:blip r:embed="rId2" cstate="print"/>
          <a:srcRect/>
          <a:stretch>
            <a:fillRect/>
          </a:stretch>
        </p:blipFill>
        <p:spPr>
          <a:xfrm>
            <a:off x="714375" y="2057400"/>
            <a:ext cx="3751263" cy="4267200"/>
          </a:xfrm>
          <a:noFill/>
          <a:ln/>
        </p:spPr>
      </p:pic>
      <p:pic>
        <p:nvPicPr>
          <p:cNvPr id="425992" name="Picture 8" descr="RD_distance_notarget_SLIDE20M"/>
          <p:cNvPicPr>
            <a:picLocks noChangeAspect="1" noChangeArrowheads="1"/>
          </p:cNvPicPr>
          <p:nvPr>
            <p:ph sz="half" idx="2"/>
          </p:nvPr>
        </p:nvPicPr>
        <p:blipFill>
          <a:blip r:embed="rId3" cstate="print"/>
          <a:srcRect/>
          <a:stretch>
            <a:fillRect/>
          </a:stretch>
        </p:blipFill>
        <p:spPr>
          <a:xfrm>
            <a:off x="4756150" y="2057400"/>
            <a:ext cx="3594100" cy="4267200"/>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685800" y="609600"/>
            <a:ext cx="7772400" cy="914400"/>
          </a:xfrm>
        </p:spPr>
        <p:txBody>
          <a:bodyPr/>
          <a:lstStyle/>
          <a:p>
            <a:r>
              <a:rPr lang="en-US"/>
              <a:t>R&amp;D</a:t>
            </a:r>
            <a:endParaRPr lang="en-GB"/>
          </a:p>
        </p:txBody>
      </p:sp>
      <p:sp>
        <p:nvSpPr>
          <p:cNvPr id="465923" name="Rectangle 3"/>
          <p:cNvSpPr>
            <a:spLocks noGrp="1" noChangeArrowheads="1"/>
          </p:cNvSpPr>
          <p:nvPr>
            <p:ph type="body" sz="half" idx="1"/>
          </p:nvPr>
        </p:nvSpPr>
        <p:spPr>
          <a:xfrm>
            <a:off x="685800" y="1676400"/>
            <a:ext cx="7918450" cy="4572000"/>
          </a:xfrm>
        </p:spPr>
        <p:txBody>
          <a:bodyPr/>
          <a:lstStyle/>
          <a:p>
            <a:pPr marL="495300" indent="-495300">
              <a:lnSpc>
                <a:spcPct val="90000"/>
              </a:lnSpc>
            </a:pPr>
            <a:r>
              <a:rPr lang="en-GB" sz="2000">
                <a:latin typeface="Myriad Pro Black" pitchFamily="34" charset="0"/>
              </a:rPr>
              <a:t>The EU 2020 headline target should obviously not be reached by all regions.</a:t>
            </a:r>
          </a:p>
          <a:p>
            <a:pPr marL="495300" indent="-495300">
              <a:lnSpc>
                <a:spcPct val="90000"/>
              </a:lnSpc>
            </a:pPr>
            <a:endParaRPr lang="en-GB" sz="2000">
              <a:latin typeface="Myriad Pro Black" pitchFamily="34" charset="0"/>
            </a:endParaRPr>
          </a:p>
          <a:p>
            <a:pPr marL="495300" indent="-495300">
              <a:lnSpc>
                <a:spcPct val="90000"/>
              </a:lnSpc>
            </a:pPr>
            <a:r>
              <a:rPr lang="en-GB" sz="2000">
                <a:latin typeface="Myriad Pro Black" pitchFamily="34" charset="0"/>
              </a:rPr>
              <a:t>Too narrowly focused on science and technology, which need a certain scale or critical mass of activities not present everywhere. </a:t>
            </a:r>
          </a:p>
          <a:p>
            <a:pPr marL="495300" indent="-495300">
              <a:lnSpc>
                <a:spcPct val="90000"/>
              </a:lnSpc>
            </a:pPr>
            <a:endParaRPr lang="en-GB" sz="2000">
              <a:latin typeface="Myriad Pro Black" pitchFamily="34" charset="0"/>
            </a:endParaRPr>
          </a:p>
          <a:p>
            <a:pPr marL="495300" indent="-495300">
              <a:lnSpc>
                <a:spcPct val="90000"/>
              </a:lnSpc>
            </a:pPr>
            <a:r>
              <a:rPr lang="en-GB" sz="2000">
                <a:latin typeface="Myriad Pro Black" pitchFamily="34" charset="0"/>
              </a:rPr>
              <a:t>Regional innovation strategies should involve a rigorous assessment of regions’ strengths and weaknesses and…</a:t>
            </a:r>
          </a:p>
          <a:p>
            <a:pPr marL="495300" indent="-495300">
              <a:lnSpc>
                <a:spcPct val="90000"/>
              </a:lnSpc>
            </a:pPr>
            <a:endParaRPr lang="en-GB" sz="2000">
              <a:latin typeface="Myriad Pro Black" pitchFamily="34" charset="0"/>
            </a:endParaRPr>
          </a:p>
          <a:p>
            <a:pPr marL="495300" indent="-495300">
              <a:lnSpc>
                <a:spcPct val="90000"/>
              </a:lnSpc>
            </a:pPr>
            <a:r>
              <a:rPr lang="en-GB" sz="2000">
                <a:latin typeface="Myriad Pro Black" pitchFamily="34" charset="0"/>
              </a:rPr>
              <a:t>… cover all dimensions of innovation, involve key regional actors, and identify appropriate policy mix:</a:t>
            </a:r>
          </a:p>
          <a:p>
            <a:pPr marL="914400" lvl="1" indent="-457200">
              <a:lnSpc>
                <a:spcPct val="90000"/>
              </a:lnSpc>
            </a:pPr>
            <a:r>
              <a:rPr lang="en-GB" sz="1800">
                <a:latin typeface="Myriad Pro Black" pitchFamily="34" charset="0"/>
              </a:rPr>
              <a:t>R&amp;D, support to SMEs; </a:t>
            </a:r>
          </a:p>
          <a:p>
            <a:pPr marL="914400" lvl="1" indent="-457200">
              <a:lnSpc>
                <a:spcPct val="90000"/>
              </a:lnSpc>
            </a:pPr>
            <a:r>
              <a:rPr lang="en-GB" sz="1800">
                <a:latin typeface="Myriad Pro Black" pitchFamily="34" charset="0"/>
              </a:rPr>
              <a:t>Organisational and process innovation;</a:t>
            </a:r>
          </a:p>
          <a:p>
            <a:pPr marL="914400" lvl="1" indent="-457200">
              <a:lnSpc>
                <a:spcPct val="90000"/>
              </a:lnSpc>
            </a:pPr>
            <a:r>
              <a:rPr lang="en-GB" sz="1800">
                <a:latin typeface="Myriad Pro Black" pitchFamily="34" charset="0"/>
              </a:rPr>
              <a:t>human capital;</a:t>
            </a:r>
          </a:p>
          <a:p>
            <a:pPr marL="914400" lvl="1" indent="-457200">
              <a:lnSpc>
                <a:spcPct val="90000"/>
              </a:lnSpc>
            </a:pPr>
            <a:r>
              <a:rPr lang="en-GB" sz="1800">
                <a:latin typeface="Myriad Pro Black" pitchFamily="34" charset="0"/>
              </a:rPr>
              <a:t>Infrastructure (e.g. incubators, ICT, transport).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4" name="Rectangle 4"/>
          <p:cNvSpPr>
            <a:spLocks noGrp="1" noChangeArrowheads="1"/>
          </p:cNvSpPr>
          <p:nvPr>
            <p:ph type="ctrTitle"/>
          </p:nvPr>
        </p:nvSpPr>
        <p:spPr>
          <a:xfrm>
            <a:off x="685800" y="1295400"/>
            <a:ext cx="7772400" cy="1470025"/>
          </a:xfrm>
        </p:spPr>
        <p:txBody>
          <a:bodyPr/>
          <a:lstStyle/>
          <a:p>
            <a:r>
              <a:rPr lang="en-GB"/>
              <a:t>Sustainable Growth</a:t>
            </a:r>
          </a:p>
        </p:txBody>
      </p:sp>
      <p:sp>
        <p:nvSpPr>
          <p:cNvPr id="440325" name="Rectangle 5"/>
          <p:cNvSpPr>
            <a:spLocks noGrp="1" noChangeArrowheads="1"/>
          </p:cNvSpPr>
          <p:nvPr>
            <p:ph type="subTitle" idx="1"/>
          </p:nvPr>
        </p:nvSpPr>
        <p:spPr>
          <a:xfrm>
            <a:off x="1371600" y="3051175"/>
            <a:ext cx="6400800" cy="1752600"/>
          </a:xfrm>
        </p:spPr>
        <p:txBody>
          <a:bodyPr/>
          <a:lstStyle/>
          <a:p>
            <a:r>
              <a:rPr lang="en-GB" sz="2000">
                <a:latin typeface="Myriad Pro Black" pitchFamily="34" charset="0"/>
              </a:rPr>
              <a:t>Enhancing resource efficiency</a:t>
            </a:r>
          </a:p>
          <a:p>
            <a:r>
              <a:rPr lang="en-GB" sz="2000">
                <a:latin typeface="Myriad Pro Black" pitchFamily="34" charset="0"/>
              </a:rPr>
              <a:t>Foster low-carbon world</a:t>
            </a:r>
          </a:p>
          <a:p>
            <a:r>
              <a:rPr lang="en-GB" sz="2000">
                <a:latin typeface="Myriad Pro Black" pitchFamily="34" charset="0"/>
              </a:rPr>
              <a:t>Preventing environmental degradation and</a:t>
            </a:r>
          </a:p>
          <a:p>
            <a:r>
              <a:rPr lang="en-GB" sz="2000">
                <a:latin typeface="Myriad Pro Black" pitchFamily="34" charset="0"/>
              </a:rPr>
              <a:t>biodiversity loss</a:t>
            </a:r>
          </a:p>
          <a:p>
            <a:r>
              <a:rPr lang="en-GB" sz="2000">
                <a:latin typeface="Myriad Pro Black" pitchFamily="34" charset="0"/>
              </a:rPr>
              <a:t>Promote green and competitive economy</a:t>
            </a:r>
          </a:p>
          <a:p>
            <a:endParaRPr lang="en-GB" sz="2000">
              <a:latin typeface="Myriad Pro Black"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685800" y="609600"/>
            <a:ext cx="7772400" cy="914400"/>
          </a:xfrm>
        </p:spPr>
        <p:txBody>
          <a:bodyPr/>
          <a:lstStyle/>
          <a:p>
            <a:r>
              <a:rPr lang="en-US"/>
              <a:t>Resource efficiency</a:t>
            </a:r>
            <a:endParaRPr lang="en-GB"/>
          </a:p>
        </p:txBody>
      </p:sp>
      <p:sp>
        <p:nvSpPr>
          <p:cNvPr id="466947" name="Rectangle 3"/>
          <p:cNvSpPr>
            <a:spLocks noGrp="1" noChangeArrowheads="1"/>
          </p:cNvSpPr>
          <p:nvPr>
            <p:ph type="body" sz="half" idx="1"/>
          </p:nvPr>
        </p:nvSpPr>
        <p:spPr>
          <a:xfrm>
            <a:off x="685800" y="1676400"/>
            <a:ext cx="7918450" cy="4267200"/>
          </a:xfrm>
        </p:spPr>
        <p:txBody>
          <a:bodyPr/>
          <a:lstStyle/>
          <a:p>
            <a:pPr marL="495300" indent="-495300">
              <a:lnSpc>
                <a:spcPct val="90000"/>
              </a:lnSpc>
            </a:pPr>
            <a:r>
              <a:rPr lang="en-GB" sz="2000">
                <a:latin typeface="Myriad Pro Black" pitchFamily="34" charset="0"/>
              </a:rPr>
              <a:t>Europe 2020 targets: </a:t>
            </a:r>
          </a:p>
          <a:p>
            <a:pPr marL="914400" lvl="1" indent="-457200">
              <a:lnSpc>
                <a:spcPct val="90000"/>
              </a:lnSpc>
            </a:pPr>
            <a:r>
              <a:rPr lang="en-GB" sz="1800">
                <a:latin typeface="Myriad Pro Black" pitchFamily="34" charset="0"/>
              </a:rPr>
              <a:t>Reduce greenhouse gas emissions by at least 20 % (and 30 %, if the conditions are right) compared to 1990; </a:t>
            </a:r>
          </a:p>
          <a:p>
            <a:pPr marL="914400" lvl="1" indent="-457200">
              <a:lnSpc>
                <a:spcPct val="90000"/>
              </a:lnSpc>
            </a:pPr>
            <a:r>
              <a:rPr lang="en-GB" sz="1800">
                <a:latin typeface="Myriad Pro Black" pitchFamily="34" charset="0"/>
              </a:rPr>
              <a:t>Increase energy efficiency by 20%; </a:t>
            </a:r>
          </a:p>
          <a:p>
            <a:pPr marL="914400" lvl="1" indent="-457200">
              <a:lnSpc>
                <a:spcPct val="90000"/>
              </a:lnSpc>
            </a:pPr>
            <a:r>
              <a:rPr lang="en-GB" sz="1800">
                <a:latin typeface="Myriad Pro Black" pitchFamily="34" charset="0"/>
              </a:rPr>
              <a:t>Increase consumption of renewable energy by 20 %.</a:t>
            </a:r>
          </a:p>
          <a:p>
            <a:pPr marL="495300" indent="-495300">
              <a:lnSpc>
                <a:spcPct val="90000"/>
              </a:lnSpc>
            </a:pPr>
            <a:endParaRPr lang="en-GB" sz="2000">
              <a:latin typeface="Myriad Pro Black" pitchFamily="34" charset="0"/>
            </a:endParaRPr>
          </a:p>
          <a:p>
            <a:pPr marL="495300" indent="-495300">
              <a:lnSpc>
                <a:spcPct val="90000"/>
              </a:lnSpc>
            </a:pPr>
            <a:r>
              <a:rPr lang="en-GB" sz="2000">
                <a:latin typeface="Myriad Pro Black" pitchFamily="34" charset="0"/>
              </a:rPr>
              <a:t>The overall emission reduction goal will be accomplished through (i) the EU Emissions Trading System (ETS) and (ii) the ‘Effort Sharing Decision’. </a:t>
            </a:r>
          </a:p>
          <a:p>
            <a:pPr marL="495300" indent="-495300">
              <a:lnSpc>
                <a:spcPct val="90000"/>
              </a:lnSpc>
            </a:pPr>
            <a:endParaRPr lang="en-GB" sz="2000">
              <a:latin typeface="Myriad Pro Black" pitchFamily="34" charset="0"/>
            </a:endParaRPr>
          </a:p>
          <a:p>
            <a:pPr marL="495300" indent="-495300">
              <a:lnSpc>
                <a:spcPct val="90000"/>
              </a:lnSpc>
            </a:pPr>
            <a:r>
              <a:rPr lang="en-GB" sz="2000">
                <a:latin typeface="Myriad Pro Black" pitchFamily="34" charset="0"/>
              </a:rPr>
              <a:t>‘Effort Sharing Decision’ sets the target of reducing greenhouse gas emission targets from sectors not included in the ETS – such as transport, buildings, agriculture and waste – by 10%.</a:t>
            </a:r>
          </a:p>
          <a:p>
            <a:pPr marL="495300" indent="-495300">
              <a:lnSpc>
                <a:spcPct val="90000"/>
              </a:lnSpc>
            </a:pPr>
            <a:endParaRPr lang="en-GB" sz="2000">
              <a:latin typeface="MyriadPro-Light"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685800" y="609600"/>
            <a:ext cx="7772400" cy="914400"/>
          </a:xfrm>
        </p:spPr>
        <p:txBody>
          <a:bodyPr/>
          <a:lstStyle/>
          <a:p>
            <a:r>
              <a:rPr lang="en-US"/>
              <a:t>Resource efficiency</a:t>
            </a:r>
            <a:endParaRPr lang="en-GB"/>
          </a:p>
        </p:txBody>
      </p:sp>
      <p:sp>
        <p:nvSpPr>
          <p:cNvPr id="467971" name="Rectangle 3"/>
          <p:cNvSpPr>
            <a:spLocks noGrp="1" noChangeArrowheads="1"/>
          </p:cNvSpPr>
          <p:nvPr>
            <p:ph type="body" sz="half" idx="1"/>
          </p:nvPr>
        </p:nvSpPr>
        <p:spPr>
          <a:xfrm>
            <a:off x="685800" y="1676400"/>
            <a:ext cx="7918450" cy="4267200"/>
          </a:xfrm>
        </p:spPr>
        <p:txBody>
          <a:bodyPr/>
          <a:lstStyle/>
          <a:p>
            <a:pPr marL="495300" indent="-495300"/>
            <a:r>
              <a:rPr lang="en-GB" sz="2000">
                <a:latin typeface="Myriad Pro Black" pitchFamily="34" charset="0"/>
              </a:rPr>
              <a:t>Cohesion Policy actions can better support emission reduction within the ‘Effort Sharing Decision’ rather than the ETS. </a:t>
            </a:r>
          </a:p>
          <a:p>
            <a:pPr marL="495300" indent="-495300"/>
            <a:endParaRPr lang="en-GB" sz="2000">
              <a:latin typeface="Myriad Pro Black" pitchFamily="34" charset="0"/>
            </a:endParaRPr>
          </a:p>
          <a:p>
            <a:pPr marL="495300" indent="-495300"/>
            <a:r>
              <a:rPr lang="en-GB" sz="2000">
                <a:latin typeface="Myriad Pro Black" pitchFamily="34" charset="0"/>
              </a:rPr>
              <a:t>Under the ‘Effort Sharing Decision’, MS have adopted a mix of emission reduction targets and limits on emission increases. </a:t>
            </a:r>
          </a:p>
          <a:p>
            <a:pPr marL="495300" indent="-495300"/>
            <a:endParaRPr lang="en-GB" sz="2000">
              <a:latin typeface="Myriad Pro Black" pitchFamily="34" charset="0"/>
            </a:endParaRPr>
          </a:p>
          <a:p>
            <a:pPr marL="495300" indent="-495300"/>
            <a:r>
              <a:rPr lang="en-GB" sz="2000">
                <a:latin typeface="Myriad Pro Black" pitchFamily="34" charset="0"/>
              </a:rPr>
              <a:t>Some have already reached their target and only need to maintain this lower level of emissions (e.g. Greece or Slovakia).</a:t>
            </a:r>
          </a:p>
          <a:p>
            <a:pPr marL="495300" indent="-495300"/>
            <a:endParaRPr lang="en-GB" sz="2200">
              <a:latin typeface="Myriad Pro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85800" y="692150"/>
            <a:ext cx="7772400" cy="914400"/>
          </a:xfrm>
        </p:spPr>
        <p:txBody>
          <a:bodyPr/>
          <a:lstStyle/>
          <a:p>
            <a:r>
              <a:rPr lang="en-US"/>
              <a:t>Introduction</a:t>
            </a:r>
            <a:endParaRPr lang="en-GB"/>
          </a:p>
        </p:txBody>
      </p:sp>
      <p:sp>
        <p:nvSpPr>
          <p:cNvPr id="458755" name="Rectangle 3"/>
          <p:cNvSpPr>
            <a:spLocks noGrp="1" noChangeArrowheads="1"/>
          </p:cNvSpPr>
          <p:nvPr>
            <p:ph type="body" sz="half" idx="1"/>
          </p:nvPr>
        </p:nvSpPr>
        <p:spPr>
          <a:xfrm>
            <a:off x="685800" y="1758950"/>
            <a:ext cx="7918450" cy="4267200"/>
          </a:xfrm>
        </p:spPr>
        <p:txBody>
          <a:bodyPr/>
          <a:lstStyle/>
          <a:p>
            <a:pPr marL="495300" indent="-495300">
              <a:lnSpc>
                <a:spcPct val="90000"/>
              </a:lnSpc>
            </a:pPr>
            <a:r>
              <a:rPr lang="en-US" sz="2000"/>
              <a:t>June 2010 – European Council approves the Europe 2020 strategy for smart, sustainable and inclusive growth.</a:t>
            </a:r>
          </a:p>
          <a:p>
            <a:pPr marL="495300" indent="-495300">
              <a:lnSpc>
                <a:spcPct val="90000"/>
              </a:lnSpc>
            </a:pPr>
            <a:endParaRPr lang="en-US" sz="2000"/>
          </a:p>
          <a:p>
            <a:pPr marL="495300" indent="-495300">
              <a:lnSpc>
                <a:spcPct val="90000"/>
              </a:lnSpc>
            </a:pPr>
            <a:r>
              <a:rPr lang="en-US" sz="2000"/>
              <a:t>Cohesion Policy is mentioned as a key delivery mechanism for Europe 2020.</a:t>
            </a:r>
          </a:p>
          <a:p>
            <a:pPr marL="495300" indent="-495300">
              <a:lnSpc>
                <a:spcPct val="90000"/>
              </a:lnSpc>
            </a:pPr>
            <a:endParaRPr lang="en-US" sz="2000"/>
          </a:p>
          <a:p>
            <a:pPr marL="495300" indent="-495300">
              <a:lnSpc>
                <a:spcPct val="90000"/>
              </a:lnSpc>
            </a:pPr>
            <a:r>
              <a:rPr lang="en-US" sz="2000"/>
              <a:t>Regional and local authorities can indeed make a key contribution to this strategy through the actions that fall within their responsibility.</a:t>
            </a:r>
          </a:p>
          <a:p>
            <a:pPr marL="495300" indent="-495300">
              <a:lnSpc>
                <a:spcPct val="90000"/>
              </a:lnSpc>
            </a:pPr>
            <a:endParaRPr lang="en-US" sz="2000"/>
          </a:p>
          <a:p>
            <a:pPr marL="495300" indent="-495300">
              <a:lnSpc>
                <a:spcPct val="90000"/>
              </a:lnSpc>
            </a:pPr>
            <a:r>
              <a:rPr lang="en-US" sz="2000"/>
              <a:t>Involving regional authorities in European policies can indeed increase the efficiency of these policies, making the best of territories potential.</a:t>
            </a:r>
          </a:p>
          <a:p>
            <a:pPr marL="495300" indent="-495300">
              <a:lnSpc>
                <a:spcPct val="90000"/>
              </a:lnSpc>
            </a:pPr>
            <a:endParaRPr 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GB"/>
              <a:t>Effort sharing decision</a:t>
            </a:r>
          </a:p>
        </p:txBody>
      </p:sp>
      <p:pic>
        <p:nvPicPr>
          <p:cNvPr id="443398" name="Picture 6"/>
          <p:cNvPicPr>
            <a:picLocks noChangeAspect="1" noChangeArrowheads="1"/>
          </p:cNvPicPr>
          <p:nvPr>
            <p:ph type="body" idx="1"/>
          </p:nvPr>
        </p:nvPicPr>
        <p:blipFill>
          <a:blip r:embed="rId2" cstate="print"/>
          <a:srcRect/>
          <a:stretch>
            <a:fillRect/>
          </a:stretch>
        </p:blipFill>
        <p:spPr>
          <a:xfrm>
            <a:off x="1098550" y="2057400"/>
            <a:ext cx="6945313" cy="4267200"/>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685800" y="609600"/>
            <a:ext cx="7772400" cy="914400"/>
          </a:xfrm>
        </p:spPr>
        <p:txBody>
          <a:bodyPr/>
          <a:lstStyle/>
          <a:p>
            <a:r>
              <a:rPr lang="en-US"/>
              <a:t>Resource efficiency</a:t>
            </a:r>
            <a:endParaRPr lang="en-GB"/>
          </a:p>
        </p:txBody>
      </p:sp>
      <p:sp>
        <p:nvSpPr>
          <p:cNvPr id="468995" name="Rectangle 3"/>
          <p:cNvSpPr>
            <a:spLocks noGrp="1" noChangeArrowheads="1"/>
          </p:cNvSpPr>
          <p:nvPr>
            <p:ph type="body" sz="half" idx="1"/>
          </p:nvPr>
        </p:nvSpPr>
        <p:spPr>
          <a:xfrm>
            <a:off x="685800" y="1676400"/>
            <a:ext cx="7918450" cy="4267200"/>
          </a:xfrm>
        </p:spPr>
        <p:txBody>
          <a:bodyPr/>
          <a:lstStyle/>
          <a:p>
            <a:pPr marL="495300" indent="-495300"/>
            <a:r>
              <a:rPr lang="en-GB" sz="2000">
                <a:latin typeface="Myriad Pro Black" pitchFamily="34" charset="0"/>
              </a:rPr>
              <a:t>The share of renewable energy in gross final energy consumption varies from 44 % in Sweden to 0.2 % in Malta. </a:t>
            </a:r>
          </a:p>
          <a:p>
            <a:pPr marL="495300" indent="-495300"/>
            <a:endParaRPr lang="en-GB" sz="2000">
              <a:latin typeface="Myriad Pro Black" pitchFamily="34" charset="0"/>
            </a:endParaRPr>
          </a:p>
          <a:p>
            <a:pPr marL="495300" indent="-495300"/>
            <a:r>
              <a:rPr lang="en-GB" sz="2000">
                <a:latin typeface="Myriad Pro Black" pitchFamily="34" charset="0"/>
              </a:rPr>
              <a:t>All Member States, except Latvia and Slovenia, have increased renewable energy consumption, with especially high increases in Austria, Estonia and Romania.</a:t>
            </a:r>
          </a:p>
          <a:p>
            <a:pPr marL="495300" indent="-495300"/>
            <a:endParaRPr lang="en-GB" sz="2000">
              <a:latin typeface="Myriad Pro Black" pitchFamily="34" charset="0"/>
            </a:endParaRPr>
          </a:p>
          <a:p>
            <a:pPr marL="495300" indent="-495300"/>
            <a:r>
              <a:rPr lang="en-GB" sz="2000">
                <a:latin typeface="Myriad Pro Black" pitchFamily="34" charset="0"/>
              </a:rPr>
              <a:t>Some Member States are close to their target (Sweden: + 4.6 pp). </a:t>
            </a:r>
          </a:p>
          <a:p>
            <a:pPr marL="495300" indent="-495300"/>
            <a:endParaRPr lang="en-GB" sz="2000">
              <a:latin typeface="Myriad Pro Black" pitchFamily="34" charset="0"/>
            </a:endParaRPr>
          </a:p>
          <a:p>
            <a:pPr marL="495300" indent="-495300"/>
            <a:r>
              <a:rPr lang="en-GB" sz="2000">
                <a:latin typeface="Myriad Pro Black" pitchFamily="34" charset="0"/>
              </a:rPr>
              <a:t>For others , the distance to the target is greater and additional efforts will be required. (e.g UK: +13 pp and Ireland: +12 pp).</a:t>
            </a:r>
          </a:p>
          <a:p>
            <a:pPr marL="495300" indent="-495300"/>
            <a:endParaRPr lang="en-GB" sz="2000">
              <a:latin typeface="Myriad Pro Black" pitchFamily="34" charset="0"/>
            </a:endParaRPr>
          </a:p>
          <a:p>
            <a:pPr marL="495300" indent="-495300"/>
            <a:endParaRPr lang="en-GB" sz="2000">
              <a:latin typeface="Myriad Pro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GB"/>
              <a:t>Renewable Energy</a:t>
            </a:r>
          </a:p>
        </p:txBody>
      </p:sp>
      <p:pic>
        <p:nvPicPr>
          <p:cNvPr id="444420" name="Picture 4"/>
          <p:cNvPicPr>
            <a:picLocks noChangeAspect="1" noChangeArrowheads="1"/>
          </p:cNvPicPr>
          <p:nvPr>
            <p:ph type="body" idx="1"/>
          </p:nvPr>
        </p:nvPicPr>
        <p:blipFill>
          <a:blip r:embed="rId2" cstate="print"/>
          <a:srcRect/>
          <a:stretch>
            <a:fillRect/>
          </a:stretch>
        </p:blipFill>
        <p:spPr>
          <a:xfrm>
            <a:off x="685800" y="2333625"/>
            <a:ext cx="7772400" cy="3714750"/>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685800" y="609600"/>
            <a:ext cx="7772400" cy="914400"/>
          </a:xfrm>
        </p:spPr>
        <p:txBody>
          <a:bodyPr/>
          <a:lstStyle/>
          <a:p>
            <a:r>
              <a:rPr lang="en-US"/>
              <a:t>Regional dimension</a:t>
            </a:r>
            <a:endParaRPr lang="en-GB"/>
          </a:p>
        </p:txBody>
      </p:sp>
      <p:sp>
        <p:nvSpPr>
          <p:cNvPr id="470019" name="Rectangle 3"/>
          <p:cNvSpPr>
            <a:spLocks noGrp="1" noChangeArrowheads="1"/>
          </p:cNvSpPr>
          <p:nvPr>
            <p:ph type="body" sz="half" idx="1"/>
          </p:nvPr>
        </p:nvSpPr>
        <p:spPr>
          <a:xfrm>
            <a:off x="685800" y="1676400"/>
            <a:ext cx="7918450" cy="4267200"/>
          </a:xfrm>
        </p:spPr>
        <p:txBody>
          <a:bodyPr/>
          <a:lstStyle/>
          <a:p>
            <a:pPr marL="495300" indent="-495300">
              <a:lnSpc>
                <a:spcPct val="90000"/>
              </a:lnSpc>
            </a:pPr>
            <a:r>
              <a:rPr lang="en-GB" sz="2000">
                <a:latin typeface="Myriad Pro Black" pitchFamily="34" charset="0"/>
              </a:rPr>
              <a:t>Sustainable growth has an important regional dimension:</a:t>
            </a:r>
          </a:p>
          <a:p>
            <a:pPr marL="914400" lvl="1" indent="-457200">
              <a:lnSpc>
                <a:spcPct val="90000"/>
              </a:lnSpc>
            </a:pPr>
            <a:r>
              <a:rPr lang="en-GB" sz="1800">
                <a:latin typeface="Myriad Pro Black" pitchFamily="34" charset="0"/>
              </a:rPr>
              <a:t>Regional characteristics directly determine the extent to which EU regions can produce renewable energy (e.g. solar vs wind energy). </a:t>
            </a:r>
          </a:p>
          <a:p>
            <a:pPr marL="914400" lvl="1" indent="-457200">
              <a:lnSpc>
                <a:spcPct val="90000"/>
              </a:lnSpc>
            </a:pPr>
            <a:endParaRPr lang="en-GB" sz="1800">
              <a:latin typeface="Myriad Pro Black" pitchFamily="34" charset="0"/>
            </a:endParaRPr>
          </a:p>
          <a:p>
            <a:pPr marL="914400" lvl="1" indent="-457200">
              <a:lnSpc>
                <a:spcPct val="90000"/>
              </a:lnSpc>
            </a:pPr>
            <a:r>
              <a:rPr lang="en-GB" sz="1800">
                <a:latin typeface="Myriad Pro Black" pitchFamily="34" charset="0"/>
              </a:rPr>
              <a:t>Regions and cities can promote cleaner modes of public transport, adapted to the local context (e.g. focusing on infrastructure in regions where it is still lacking while targeting demand management in other regions).</a:t>
            </a:r>
          </a:p>
          <a:p>
            <a:pPr marL="914400" lvl="1" indent="-457200">
              <a:lnSpc>
                <a:spcPct val="90000"/>
              </a:lnSpc>
            </a:pPr>
            <a:endParaRPr lang="en-GB" sz="1800">
              <a:latin typeface="Myriad Pro Black" pitchFamily="34" charset="0"/>
            </a:endParaRPr>
          </a:p>
          <a:p>
            <a:pPr marL="914400" lvl="1" indent="-457200">
              <a:lnSpc>
                <a:spcPct val="90000"/>
              </a:lnSpc>
            </a:pPr>
            <a:r>
              <a:rPr lang="en-GB" sz="1800">
                <a:latin typeface="Myriad Pro Black" pitchFamily="34" charset="0"/>
              </a:rPr>
              <a:t>Regions can play a prominent role in fostering energy efficiency, in particular where actions must adapt to the local climate or context (e.g. urban </a:t>
            </a:r>
            <a:r>
              <a:rPr lang="en-GB" sz="1800" i="1">
                <a:latin typeface="Myriad Pro Black" pitchFamily="34" charset="0"/>
              </a:rPr>
              <a:t>vs</a:t>
            </a:r>
            <a:r>
              <a:rPr lang="en-GB" sz="1800">
                <a:latin typeface="Myriad Pro Black" pitchFamily="34" charset="0"/>
              </a:rPr>
              <a:t> rural areas, old </a:t>
            </a:r>
            <a:r>
              <a:rPr lang="en-GB" sz="1800" i="1">
                <a:latin typeface="Myriad Pro Black" pitchFamily="34" charset="0"/>
              </a:rPr>
              <a:t>vs</a:t>
            </a:r>
            <a:r>
              <a:rPr lang="en-GB" sz="1800">
                <a:latin typeface="Myriad Pro Black" pitchFamily="34" charset="0"/>
              </a:rPr>
              <a:t> new buildings).</a:t>
            </a:r>
          </a:p>
          <a:p>
            <a:pPr marL="914400" lvl="1" indent="-457200">
              <a:lnSpc>
                <a:spcPct val="90000"/>
              </a:lnSpc>
            </a:pPr>
            <a:endParaRPr lang="en-GB" sz="1800">
              <a:latin typeface="Myriad Pro Black" pitchFamily="34" charset="0"/>
            </a:endParaRPr>
          </a:p>
          <a:p>
            <a:pPr marL="914400" lvl="1" indent="-457200">
              <a:lnSpc>
                <a:spcPct val="90000"/>
              </a:lnSpc>
            </a:pPr>
            <a:r>
              <a:rPr lang="en-GB" sz="1800">
                <a:latin typeface="Myriad Pro Black" pitchFamily="34" charset="0"/>
              </a:rPr>
              <a:t>Regional and local authorities are key actors for investments in green infrastructure (requires deep knowledge of local context).</a:t>
            </a:r>
          </a:p>
          <a:p>
            <a:pPr marL="495300" indent="-495300" eaLnBrk="0" hangingPunct="0">
              <a:lnSpc>
                <a:spcPct val="90000"/>
              </a:lnSpc>
              <a:spcBef>
                <a:spcPct val="0"/>
              </a:spcBef>
            </a:pPr>
            <a:endParaRPr lang="en-GB" sz="1800">
              <a:latin typeface="MyriadPro-Regular" charset="0"/>
            </a:endParaRPr>
          </a:p>
          <a:p>
            <a:pPr marL="495300" indent="-495300" eaLnBrk="0" hangingPunct="0">
              <a:lnSpc>
                <a:spcPct val="90000"/>
              </a:lnSpc>
              <a:spcBef>
                <a:spcPct val="0"/>
              </a:spcBef>
            </a:pPr>
            <a:r>
              <a:rPr lang="en-GB" sz="2000">
                <a:solidFill>
                  <a:srgbClr val="FF0000"/>
                </a:solidFill>
                <a:latin typeface="Myriad Pro Black" pitchFamily="34" charset="0"/>
              </a:rPr>
              <a:t>Data not available at regional NUTS 2 or 1 level!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GB"/>
              <a:t>Urban eco-efficiency</a:t>
            </a:r>
          </a:p>
        </p:txBody>
      </p:sp>
      <p:pic>
        <p:nvPicPr>
          <p:cNvPr id="442372" name="Picture 4"/>
          <p:cNvPicPr>
            <a:picLocks noChangeAspect="1" noChangeArrowheads="1"/>
          </p:cNvPicPr>
          <p:nvPr>
            <p:ph type="body" idx="1"/>
          </p:nvPr>
        </p:nvPicPr>
        <p:blipFill>
          <a:blip r:embed="rId2" cstate="print"/>
          <a:srcRect/>
          <a:stretch>
            <a:fillRect/>
          </a:stretch>
        </p:blipFill>
        <p:spPr>
          <a:xfrm>
            <a:off x="684213" y="2060575"/>
            <a:ext cx="7359650" cy="4521200"/>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Grp="1" noChangeArrowheads="1"/>
          </p:cNvSpPr>
          <p:nvPr>
            <p:ph type="ctrTitle"/>
          </p:nvPr>
        </p:nvSpPr>
        <p:spPr>
          <a:xfrm>
            <a:off x="685800" y="1295400"/>
            <a:ext cx="7772400" cy="1470025"/>
          </a:xfrm>
        </p:spPr>
        <p:txBody>
          <a:bodyPr/>
          <a:lstStyle/>
          <a:p>
            <a:r>
              <a:rPr lang="en-GB"/>
              <a:t>Inclusive growth</a:t>
            </a:r>
          </a:p>
        </p:txBody>
      </p:sp>
      <p:sp>
        <p:nvSpPr>
          <p:cNvPr id="445445" name="Rectangle 5"/>
          <p:cNvSpPr>
            <a:spLocks noGrp="1" noChangeArrowheads="1"/>
          </p:cNvSpPr>
          <p:nvPr>
            <p:ph type="subTitle" idx="1"/>
          </p:nvPr>
        </p:nvSpPr>
        <p:spPr>
          <a:xfrm>
            <a:off x="1371600" y="3051175"/>
            <a:ext cx="6400800" cy="1752600"/>
          </a:xfrm>
        </p:spPr>
        <p:txBody>
          <a:bodyPr/>
          <a:lstStyle/>
          <a:p>
            <a:r>
              <a:rPr lang="en-GB" sz="2000">
                <a:latin typeface="Myriad Pro Black" pitchFamily="34" charset="0"/>
              </a:rPr>
              <a:t>Increase employment rates and the quality of jobs</a:t>
            </a:r>
          </a:p>
          <a:p>
            <a:r>
              <a:rPr lang="en-GB" sz="2000">
                <a:latin typeface="Myriad Pro Black" pitchFamily="34" charset="0"/>
              </a:rPr>
              <a:t>Help people anticipate and manage change by investing in skills and training</a:t>
            </a:r>
          </a:p>
          <a:p>
            <a:r>
              <a:rPr lang="en-GB" sz="2000">
                <a:latin typeface="Myriad Pro Black" pitchFamily="34" charset="0"/>
              </a:rPr>
              <a:t>Reduce poverty and exclusion</a:t>
            </a:r>
          </a:p>
          <a:p>
            <a:pPr algn="l"/>
            <a:endParaRPr lang="en-GB" sz="2000">
              <a:latin typeface="Myriad Pro Black" pitchFamily="34" charset="0"/>
            </a:endParaRPr>
          </a:p>
          <a:p>
            <a:endParaRPr lang="en-GB" sz="2000">
              <a:latin typeface="Myriad Pro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685800" y="609600"/>
            <a:ext cx="7772400" cy="914400"/>
          </a:xfrm>
        </p:spPr>
        <p:txBody>
          <a:bodyPr/>
          <a:lstStyle/>
          <a:p>
            <a:r>
              <a:rPr lang="en-US"/>
              <a:t>Employment</a:t>
            </a:r>
            <a:endParaRPr lang="en-GB"/>
          </a:p>
        </p:txBody>
      </p:sp>
      <p:sp>
        <p:nvSpPr>
          <p:cNvPr id="471043" name="Rectangle 3"/>
          <p:cNvSpPr>
            <a:spLocks noGrp="1" noChangeArrowheads="1"/>
          </p:cNvSpPr>
          <p:nvPr>
            <p:ph type="body" sz="half" idx="1"/>
          </p:nvPr>
        </p:nvSpPr>
        <p:spPr>
          <a:xfrm>
            <a:off x="685800" y="1676400"/>
            <a:ext cx="7918450" cy="4267200"/>
          </a:xfrm>
        </p:spPr>
        <p:txBody>
          <a:bodyPr/>
          <a:lstStyle/>
          <a:p>
            <a:pPr marL="495300" indent="-495300">
              <a:lnSpc>
                <a:spcPct val="90000"/>
              </a:lnSpc>
            </a:pPr>
            <a:r>
              <a:rPr lang="en-GB" sz="2000">
                <a:latin typeface="Myriad Pro Black" pitchFamily="34" charset="0"/>
              </a:rPr>
              <a:t>Europe 2020 tagetr: increase the employment rate to 75 % for the population aged 20-64 by 2020. </a:t>
            </a:r>
          </a:p>
          <a:p>
            <a:pPr marL="495300" indent="-495300">
              <a:lnSpc>
                <a:spcPct val="90000"/>
              </a:lnSpc>
              <a:buFontTx/>
              <a:buNone/>
            </a:pPr>
            <a:endParaRPr lang="en-GB" sz="2000">
              <a:latin typeface="Myriad Pro Black" pitchFamily="34" charset="0"/>
            </a:endParaRPr>
          </a:p>
          <a:p>
            <a:pPr marL="495300" indent="-495300">
              <a:lnSpc>
                <a:spcPct val="90000"/>
              </a:lnSpc>
            </a:pPr>
            <a:r>
              <a:rPr lang="en-GB" sz="2000">
                <a:latin typeface="Myriad Pro Black" pitchFamily="34" charset="0"/>
              </a:rPr>
              <a:t>Member States have set national targets varying from 62.9 % in Malta to 80 % in Denmark and Sweden.</a:t>
            </a:r>
          </a:p>
          <a:p>
            <a:pPr marL="495300" indent="-495300">
              <a:lnSpc>
                <a:spcPct val="90000"/>
              </a:lnSpc>
            </a:pPr>
            <a:endParaRPr lang="en-GB" sz="2000">
              <a:latin typeface="Myriad Pro Black" pitchFamily="34" charset="0"/>
            </a:endParaRPr>
          </a:p>
          <a:p>
            <a:pPr marL="495300" indent="-495300">
              <a:lnSpc>
                <a:spcPct val="90000"/>
              </a:lnSpc>
            </a:pPr>
            <a:r>
              <a:rPr lang="en-GB" sz="2000">
                <a:latin typeface="Myriad Pro Black" pitchFamily="34" charset="0"/>
              </a:rPr>
              <a:t>Not all Regions are expected to reach the EU or national employment targets, as they face very different starting positions. </a:t>
            </a:r>
          </a:p>
          <a:p>
            <a:pPr marL="495300" indent="-495300">
              <a:lnSpc>
                <a:spcPct val="90000"/>
              </a:lnSpc>
            </a:pPr>
            <a:endParaRPr lang="en-GB" sz="2000">
              <a:latin typeface="Myriad Pro Black" pitchFamily="34" charset="0"/>
            </a:endParaRPr>
          </a:p>
          <a:p>
            <a:pPr marL="495300" indent="-495300">
              <a:lnSpc>
                <a:spcPct val="90000"/>
              </a:lnSpc>
            </a:pPr>
            <a:r>
              <a:rPr lang="en-GB" sz="2000">
                <a:latin typeface="Myriad Pro Black" pitchFamily="34" charset="0"/>
              </a:rPr>
              <a:t>If the goal was to reach the 2020 target in all convergence regions, 11 million people would have to find a job; 3 million in transition regions; 9.4 million in RCE regions.</a:t>
            </a:r>
          </a:p>
          <a:p>
            <a:pPr marL="495300" indent="-495300">
              <a:lnSpc>
                <a:spcPct val="90000"/>
              </a:lnSpc>
            </a:pPr>
            <a:endParaRPr lang="en-GB" sz="2000">
              <a:latin typeface="MyriadPro-Regular" charset="0"/>
            </a:endParaRPr>
          </a:p>
          <a:p>
            <a:pPr marL="495300" indent="-495300">
              <a:lnSpc>
                <a:spcPct val="90000"/>
              </a:lnSpc>
            </a:pPr>
            <a:endParaRPr lang="en-GB" sz="2000">
              <a:latin typeface="Myriad Pro Black" pitchFamily="34" charset="0"/>
            </a:endParaRPr>
          </a:p>
          <a:p>
            <a:pPr marL="495300" indent="-495300">
              <a:lnSpc>
                <a:spcPct val="90000"/>
              </a:lnSpc>
            </a:pPr>
            <a:endParaRPr lang="en-GB" sz="1800">
              <a:latin typeface="Myriad Pro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685800" y="609600"/>
            <a:ext cx="7772400" cy="914400"/>
          </a:xfrm>
        </p:spPr>
        <p:txBody>
          <a:bodyPr/>
          <a:lstStyle/>
          <a:p>
            <a:r>
              <a:rPr lang="en-US"/>
              <a:t>Employment</a:t>
            </a:r>
            <a:endParaRPr lang="en-GB"/>
          </a:p>
        </p:txBody>
      </p:sp>
      <p:sp>
        <p:nvSpPr>
          <p:cNvPr id="472067" name="Rectangle 3"/>
          <p:cNvSpPr>
            <a:spLocks noGrp="1" noChangeArrowheads="1"/>
          </p:cNvSpPr>
          <p:nvPr>
            <p:ph type="body" sz="half" idx="1"/>
          </p:nvPr>
        </p:nvSpPr>
        <p:spPr>
          <a:xfrm>
            <a:off x="685800" y="1676400"/>
            <a:ext cx="7918450" cy="4267200"/>
          </a:xfrm>
        </p:spPr>
        <p:txBody>
          <a:bodyPr/>
          <a:lstStyle/>
          <a:p>
            <a:pPr marL="495300" indent="-495300" eaLnBrk="0" hangingPunct="0">
              <a:spcBef>
                <a:spcPct val="0"/>
              </a:spcBef>
            </a:pPr>
            <a:r>
              <a:rPr lang="en-GB" sz="2000">
                <a:latin typeface="Myriad Pro Black" pitchFamily="34" charset="0"/>
              </a:rPr>
              <a:t>Employment rates below 60 % can be found in southern Spain and southern Italy and some regions in Romania and Hungary. </a:t>
            </a: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r>
              <a:rPr lang="en-GB" sz="2000">
                <a:latin typeface="Myriad Pro Black" pitchFamily="34" charset="0"/>
              </a:rPr>
              <a:t>Many regions in Germany, the UK, the Netherlands, Denmark, Sweden and Austria are above 75 %. </a:t>
            </a: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endParaRPr lang="en-GB" sz="1800">
              <a:latin typeface="Myriad Pro Black" pitchFamily="34" charset="0"/>
            </a:endParaRPr>
          </a:p>
          <a:p>
            <a:pPr marL="495300" indent="-495300" eaLnBrk="0" hangingPunct="0">
              <a:spcBef>
                <a:spcPct val="0"/>
              </a:spcBef>
              <a:buFontTx/>
              <a:buNone/>
            </a:pPr>
            <a:endParaRPr lang="en-GB" sz="2000">
              <a:latin typeface="Myriad Pro Black"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Rectangle 4"/>
          <p:cNvSpPr>
            <a:spLocks noGrp="1" noChangeArrowheads="1"/>
          </p:cNvSpPr>
          <p:nvPr>
            <p:ph type="title"/>
          </p:nvPr>
        </p:nvSpPr>
        <p:spPr/>
        <p:txBody>
          <a:bodyPr/>
          <a:lstStyle/>
          <a:p>
            <a:r>
              <a:rPr lang="en-GB" sz="3600"/>
              <a:t>Employment: Northwest vs. the rest</a:t>
            </a:r>
          </a:p>
        </p:txBody>
      </p:sp>
      <p:pic>
        <p:nvPicPr>
          <p:cNvPr id="419847" name="Picture 7" descr="emprt_2064_2010_SLIDE20M"/>
          <p:cNvPicPr>
            <a:picLocks noChangeAspect="1" noChangeArrowheads="1"/>
          </p:cNvPicPr>
          <p:nvPr>
            <p:ph sz="half" idx="1"/>
          </p:nvPr>
        </p:nvPicPr>
        <p:blipFill>
          <a:blip r:embed="rId2" cstate="print"/>
          <a:srcRect/>
          <a:stretch>
            <a:fillRect/>
          </a:stretch>
        </p:blipFill>
        <p:spPr>
          <a:xfrm>
            <a:off x="714375" y="2057400"/>
            <a:ext cx="3751263" cy="4267200"/>
          </a:xfrm>
          <a:noFill/>
          <a:ln/>
        </p:spPr>
      </p:pic>
      <p:pic>
        <p:nvPicPr>
          <p:cNvPr id="419848" name="Picture 8" descr="emprt_distance_notarget2010_SLIDE20M"/>
          <p:cNvPicPr>
            <a:picLocks noChangeAspect="1" noChangeArrowheads="1"/>
          </p:cNvPicPr>
          <p:nvPr>
            <p:ph sz="half" idx="2"/>
          </p:nvPr>
        </p:nvPicPr>
        <p:blipFill>
          <a:blip r:embed="rId3" cstate="print"/>
          <a:srcRect/>
          <a:stretch>
            <a:fillRect/>
          </a:stretch>
        </p:blipFill>
        <p:spPr>
          <a:xfrm>
            <a:off x="4756150" y="2057400"/>
            <a:ext cx="3594100" cy="4267200"/>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685800" y="609600"/>
            <a:ext cx="7772400" cy="914400"/>
          </a:xfrm>
        </p:spPr>
        <p:txBody>
          <a:bodyPr/>
          <a:lstStyle/>
          <a:p>
            <a:r>
              <a:rPr lang="en-US"/>
              <a:t>Unemployment</a:t>
            </a:r>
            <a:endParaRPr lang="en-GB"/>
          </a:p>
        </p:txBody>
      </p:sp>
      <p:sp>
        <p:nvSpPr>
          <p:cNvPr id="473091" name="Rectangle 3"/>
          <p:cNvSpPr>
            <a:spLocks noGrp="1" noChangeArrowheads="1"/>
          </p:cNvSpPr>
          <p:nvPr>
            <p:ph type="body" sz="half" idx="1"/>
          </p:nvPr>
        </p:nvSpPr>
        <p:spPr>
          <a:xfrm>
            <a:off x="685800" y="1676400"/>
            <a:ext cx="7918450" cy="4267200"/>
          </a:xfrm>
        </p:spPr>
        <p:txBody>
          <a:bodyPr/>
          <a:lstStyle/>
          <a:p>
            <a:pPr marL="495300" indent="-495300" eaLnBrk="0" hangingPunct="0">
              <a:spcBef>
                <a:spcPct val="0"/>
              </a:spcBef>
            </a:pPr>
            <a:r>
              <a:rPr lang="en-GB" sz="2000">
                <a:latin typeface="Myriad Pro Black" pitchFamily="34" charset="0"/>
              </a:rPr>
              <a:t>Economic crisis led to rapid increases in unemployment rates. </a:t>
            </a: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r>
              <a:rPr lang="en-GB" sz="2000">
                <a:latin typeface="Myriad Pro Black" pitchFamily="34" charset="0"/>
              </a:rPr>
              <a:t>In the three Baltic States and seven Spanish regions unemployment rates increased by between 10 and 18 pp. </a:t>
            </a: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r>
              <a:rPr lang="en-GB" sz="2000">
                <a:latin typeface="Myriad Pro Black" pitchFamily="34" charset="0"/>
              </a:rPr>
              <a:t>Despite the overall increases, unemployment decreased in 52 regions, mostly in Germany but also in some regions in Poland, France, Finland and Austria.</a:t>
            </a:r>
          </a:p>
          <a:p>
            <a:pPr marL="495300" indent="-495300" eaLnBrk="0" hangingPunct="0">
              <a:spcBef>
                <a:spcPct val="0"/>
              </a:spcBef>
            </a:pPr>
            <a:endParaRPr lang="en-GB" sz="2200">
              <a:latin typeface="Myriad Pro Black" pitchFamily="34" charset="0"/>
            </a:endParaRP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endParaRPr lang="en-GB" sz="1800">
              <a:latin typeface="Myriad Pro Black" pitchFamily="34" charset="0"/>
            </a:endParaRPr>
          </a:p>
          <a:p>
            <a:pPr marL="495300" indent="-495300" eaLnBrk="0" hangingPunct="0">
              <a:spcBef>
                <a:spcPct val="0"/>
              </a:spcBef>
              <a:buFontTx/>
              <a:buNone/>
            </a:pPr>
            <a:endParaRPr lang="en-GB" sz="2000">
              <a:latin typeface="Myriad Pro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685800" y="692150"/>
            <a:ext cx="7772400" cy="914400"/>
          </a:xfrm>
        </p:spPr>
        <p:txBody>
          <a:bodyPr/>
          <a:lstStyle/>
          <a:p>
            <a:r>
              <a:rPr lang="en-US"/>
              <a:t>Introduction</a:t>
            </a:r>
            <a:endParaRPr lang="en-GB"/>
          </a:p>
        </p:txBody>
      </p:sp>
      <p:sp>
        <p:nvSpPr>
          <p:cNvPr id="459779" name="Rectangle 3"/>
          <p:cNvSpPr>
            <a:spLocks noGrp="1" noChangeArrowheads="1"/>
          </p:cNvSpPr>
          <p:nvPr>
            <p:ph type="body" sz="half" idx="1"/>
          </p:nvPr>
        </p:nvSpPr>
        <p:spPr>
          <a:xfrm>
            <a:off x="685800" y="1758950"/>
            <a:ext cx="7918450" cy="4267200"/>
          </a:xfrm>
        </p:spPr>
        <p:txBody>
          <a:bodyPr/>
          <a:lstStyle/>
          <a:p>
            <a:pPr marL="495300" indent="-495300"/>
            <a:r>
              <a:rPr lang="en-US" sz="2200"/>
              <a:t>Debate and reflection are now launched on how to translate the objectives and targets of Europe 2020…</a:t>
            </a:r>
          </a:p>
          <a:p>
            <a:pPr marL="495300" indent="-495300"/>
            <a:endParaRPr lang="en-US" sz="2200"/>
          </a:p>
          <a:p>
            <a:pPr marL="495300" indent="-495300"/>
            <a:r>
              <a:rPr lang="en-US" sz="2200"/>
              <a:t>… into their counterpart at regional level.</a:t>
            </a:r>
          </a:p>
          <a:p>
            <a:pPr marL="495300" indent="-495300"/>
            <a:endParaRPr lang="en-US" sz="2200"/>
          </a:p>
          <a:p>
            <a:pPr marL="495300" indent="-495300"/>
            <a:r>
              <a:rPr lang="en-US" sz="2200"/>
              <a:t>Regions cannot or should not reach all their national or the EU targets: </a:t>
            </a:r>
          </a:p>
          <a:p>
            <a:pPr marL="914400" lvl="1" indent="-457200"/>
            <a:r>
              <a:rPr lang="en-US" sz="1800"/>
              <a:t>For some regions, distance to the target is simply be too great. </a:t>
            </a:r>
          </a:p>
          <a:p>
            <a:pPr marL="914400" lvl="1" indent="-457200"/>
            <a:r>
              <a:rPr lang="en-US" sz="1800"/>
              <a:t>For some issues, it is not realistic or desirable that all regions reach the same target. </a:t>
            </a:r>
          </a:p>
          <a:p>
            <a:pPr marL="914400" lvl="1" indent="-457200"/>
            <a:r>
              <a:rPr lang="en-US" sz="1800"/>
              <a:t>There are many ways in which a region can contribute to a given objective.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2" name="Rectangle 4"/>
          <p:cNvSpPr>
            <a:spLocks noGrp="1" noChangeArrowheads="1"/>
          </p:cNvSpPr>
          <p:nvPr>
            <p:ph type="title"/>
          </p:nvPr>
        </p:nvSpPr>
        <p:spPr/>
        <p:txBody>
          <a:bodyPr/>
          <a:lstStyle/>
          <a:p>
            <a:r>
              <a:rPr lang="en-GB" sz="3600"/>
              <a:t>Unemployment: impact of the crisis</a:t>
            </a:r>
          </a:p>
        </p:txBody>
      </p:sp>
      <p:pic>
        <p:nvPicPr>
          <p:cNvPr id="432135" name="Picture 7" descr="unemprt_2010_SLIDE20M"/>
          <p:cNvPicPr>
            <a:picLocks noChangeAspect="1" noChangeArrowheads="1"/>
          </p:cNvPicPr>
          <p:nvPr>
            <p:ph sz="half" idx="1"/>
          </p:nvPr>
        </p:nvPicPr>
        <p:blipFill>
          <a:blip r:embed="rId2" cstate="print"/>
          <a:srcRect/>
          <a:stretch>
            <a:fillRect/>
          </a:stretch>
        </p:blipFill>
        <p:spPr>
          <a:xfrm>
            <a:off x="714375" y="2057400"/>
            <a:ext cx="3751263" cy="4267200"/>
          </a:xfrm>
          <a:noFill/>
          <a:ln/>
        </p:spPr>
      </p:pic>
      <p:pic>
        <p:nvPicPr>
          <p:cNvPr id="432136" name="Picture 8" descr="unrt_change_0710_SLIDE20M"/>
          <p:cNvPicPr>
            <a:picLocks noChangeAspect="1" noChangeArrowheads="1"/>
          </p:cNvPicPr>
          <p:nvPr>
            <p:ph sz="half" idx="2"/>
          </p:nvPr>
        </p:nvPicPr>
        <p:blipFill>
          <a:blip r:embed="rId3" cstate="print"/>
          <a:srcRect/>
          <a:stretch>
            <a:fillRect/>
          </a:stretch>
        </p:blipFill>
        <p:spPr>
          <a:xfrm>
            <a:off x="4676775" y="2057400"/>
            <a:ext cx="3751263" cy="4267200"/>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685800" y="609600"/>
            <a:ext cx="7772400" cy="914400"/>
          </a:xfrm>
        </p:spPr>
        <p:txBody>
          <a:bodyPr/>
          <a:lstStyle/>
          <a:p>
            <a:r>
              <a:rPr lang="en-US"/>
              <a:t>Poverty and social exclusion</a:t>
            </a:r>
            <a:endParaRPr lang="en-GB"/>
          </a:p>
        </p:txBody>
      </p:sp>
      <p:sp>
        <p:nvSpPr>
          <p:cNvPr id="474115" name="Rectangle 3"/>
          <p:cNvSpPr>
            <a:spLocks noGrp="1" noChangeArrowheads="1"/>
          </p:cNvSpPr>
          <p:nvPr>
            <p:ph type="body" sz="half" idx="1"/>
          </p:nvPr>
        </p:nvSpPr>
        <p:spPr>
          <a:xfrm>
            <a:off x="685800" y="1676400"/>
            <a:ext cx="7918450" cy="4267200"/>
          </a:xfrm>
        </p:spPr>
        <p:txBody>
          <a:bodyPr/>
          <a:lstStyle/>
          <a:p>
            <a:pPr marL="495300" indent="-495300" eaLnBrk="0" hangingPunct="0">
              <a:spcBef>
                <a:spcPct val="0"/>
              </a:spcBef>
            </a:pPr>
            <a:r>
              <a:rPr lang="en-GB" sz="2000">
                <a:latin typeface="Myriad Pro Black" pitchFamily="34" charset="0"/>
              </a:rPr>
              <a:t>Europe 2020 target: reduce the number of people at risk of poverty or exclusion by 20 million by 2020 (i.e. from 23 % of the EU population to 19 %). </a:t>
            </a: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r>
              <a:rPr lang="en-GB" sz="2000">
                <a:latin typeface="Myriad Pro Black" pitchFamily="34" charset="0"/>
              </a:rPr>
              <a:t>The share of population at risk of poverty or exclusion is over 50 % in three Bulgarian regions and is 49 % in Sicily. </a:t>
            </a: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r>
              <a:rPr lang="en-GB" sz="2000">
                <a:latin typeface="Myriad Pro Black" pitchFamily="34" charset="0"/>
              </a:rPr>
              <a:t>The lowest rates can be found in Åland, Trento, Navarra and Praha, where is it 10 % or lower.</a:t>
            </a: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endParaRPr lang="en-GB" sz="1800">
              <a:latin typeface="Myriad Pro Black" pitchFamily="34" charset="0"/>
            </a:endParaRPr>
          </a:p>
          <a:p>
            <a:pPr marL="495300" indent="-495300" eaLnBrk="0" hangingPunct="0">
              <a:spcBef>
                <a:spcPct val="0"/>
              </a:spcBef>
              <a:buFontTx/>
              <a:buNone/>
            </a:pPr>
            <a:endParaRPr lang="en-GB" sz="2000">
              <a:latin typeface="Myriad Pro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p:txBody>
          <a:bodyPr/>
          <a:lstStyle/>
          <a:p>
            <a:r>
              <a:rPr lang="en-GB" sz="3600"/>
              <a:t>At risk of poverty and exclusion: South/East divide</a:t>
            </a:r>
          </a:p>
        </p:txBody>
      </p:sp>
      <p:pic>
        <p:nvPicPr>
          <p:cNvPr id="421898" name="Picture 10" descr="arope_2009_june_SLIDE20M"/>
          <p:cNvPicPr>
            <a:picLocks noChangeAspect="1" noChangeArrowheads="1"/>
          </p:cNvPicPr>
          <p:nvPr>
            <p:ph sz="half" idx="1"/>
          </p:nvPr>
        </p:nvPicPr>
        <p:blipFill>
          <a:blip r:embed="rId2" cstate="print"/>
          <a:srcRect/>
          <a:stretch>
            <a:fillRect/>
          </a:stretch>
        </p:blipFill>
        <p:spPr>
          <a:xfrm>
            <a:off x="714375" y="2057400"/>
            <a:ext cx="3751263" cy="4267200"/>
          </a:xfrm>
          <a:noFill/>
          <a:ln/>
        </p:spPr>
      </p:pic>
      <p:pic>
        <p:nvPicPr>
          <p:cNvPr id="421900" name="Picture 12" descr="arope_distance_targets_june_SLIDE20M"/>
          <p:cNvPicPr>
            <a:picLocks noChangeAspect="1" noChangeArrowheads="1"/>
          </p:cNvPicPr>
          <p:nvPr>
            <p:ph sz="half" idx="2"/>
          </p:nvPr>
        </p:nvPicPr>
        <p:blipFill>
          <a:blip r:embed="rId3" cstate="print"/>
          <a:srcRect/>
          <a:stretch>
            <a:fillRect/>
          </a:stretch>
        </p:blipFill>
        <p:spPr>
          <a:xfrm>
            <a:off x="4756150" y="2057400"/>
            <a:ext cx="3594100" cy="4267200"/>
          </a:xfrm>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685800" y="609600"/>
            <a:ext cx="7772400" cy="914400"/>
          </a:xfrm>
        </p:spPr>
        <p:txBody>
          <a:bodyPr/>
          <a:lstStyle/>
          <a:p>
            <a:r>
              <a:rPr lang="en-US"/>
              <a:t>Poverty and social exclusion</a:t>
            </a:r>
            <a:endParaRPr lang="en-GB"/>
          </a:p>
        </p:txBody>
      </p:sp>
      <p:sp>
        <p:nvSpPr>
          <p:cNvPr id="475139" name="Rectangle 3"/>
          <p:cNvSpPr>
            <a:spLocks noGrp="1" noChangeArrowheads="1"/>
          </p:cNvSpPr>
          <p:nvPr>
            <p:ph type="body" sz="half" idx="1"/>
          </p:nvPr>
        </p:nvSpPr>
        <p:spPr>
          <a:xfrm>
            <a:off x="685800" y="1676400"/>
            <a:ext cx="7918450" cy="4267200"/>
          </a:xfrm>
        </p:spPr>
        <p:txBody>
          <a:bodyPr/>
          <a:lstStyle/>
          <a:p>
            <a:pPr marL="495300" indent="-495300" eaLnBrk="0" hangingPunct="0">
              <a:spcBef>
                <a:spcPct val="0"/>
              </a:spcBef>
            </a:pPr>
            <a:r>
              <a:rPr lang="en-GB" sz="2000">
                <a:latin typeface="Myriad Pro Black" pitchFamily="34" charset="0"/>
              </a:rPr>
              <a:t>The at-risk-of-poverty rate has a strong regional dimension.</a:t>
            </a: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r>
              <a:rPr lang="en-GB" sz="2000">
                <a:latin typeface="Myriad Pro Black" pitchFamily="34" charset="0"/>
              </a:rPr>
              <a:t>Besides personal characteristics (education, employment status, household type and age), the at-risk-of-poverty rate also depends on where people live (‘location effect’).</a:t>
            </a:r>
          </a:p>
          <a:p>
            <a:pPr marL="495300" indent="-495300" eaLnBrk="0" hangingPunct="0">
              <a:spcBef>
                <a:spcPct val="0"/>
              </a:spcBef>
            </a:pPr>
            <a:endParaRPr lang="en-GB" sz="2000">
              <a:latin typeface="Myriad Pro Black" pitchFamily="34" charset="0"/>
            </a:endParaRPr>
          </a:p>
          <a:p>
            <a:pPr marL="495300" indent="-495300" eaLnBrk="0" hangingPunct="0">
              <a:spcBef>
                <a:spcPct val="0"/>
              </a:spcBef>
            </a:pPr>
            <a:r>
              <a:rPr lang="en-GB" sz="2000">
                <a:latin typeface="Myriad Pro Black" pitchFamily="34" charset="0"/>
              </a:rPr>
              <a:t>Example - the urban paradox: urban poverty is inversely related to the level of economic development: the more developed Member States tend to have less inclusive cities.</a:t>
            </a:r>
          </a:p>
          <a:p>
            <a:pPr marL="495300" indent="-495300" eaLnBrk="0" hangingPunct="0">
              <a:spcBef>
                <a:spcPct val="0"/>
              </a:spcBef>
            </a:pPr>
            <a:endParaRPr lang="en-GB" sz="1800">
              <a:latin typeface="Myriad Pro Black" pitchFamily="34" charset="0"/>
            </a:endParaRPr>
          </a:p>
          <a:p>
            <a:pPr marL="495300" indent="-495300" eaLnBrk="0" hangingPunct="0">
              <a:spcBef>
                <a:spcPct val="0"/>
              </a:spcBef>
            </a:pPr>
            <a:r>
              <a:rPr lang="en-GB" sz="2000">
                <a:solidFill>
                  <a:srgbClr val="FF0000"/>
                </a:solidFill>
                <a:latin typeface="Myriad Pro Black" pitchFamily="34" charset="0"/>
              </a:rPr>
              <a:t>At-risk-of-poverty-or-exclusion data not available at regional NUTS 2 or 1 level in several large Member States.</a:t>
            </a:r>
            <a:endParaRPr lang="en-GB" sz="2000">
              <a:latin typeface="Myriad Pro Black" pitchFamily="34" charset="0"/>
            </a:endParaRPr>
          </a:p>
          <a:p>
            <a:pPr marL="495300" indent="-495300" eaLnBrk="0" hangingPunct="0">
              <a:spcBef>
                <a:spcPct val="0"/>
              </a:spcBef>
            </a:pPr>
            <a:endParaRPr lang="en-GB" sz="1800">
              <a:latin typeface="Myriad Pro Black" pitchFamily="34" charset="0"/>
            </a:endParaRPr>
          </a:p>
          <a:p>
            <a:pPr marL="495300" indent="-495300" eaLnBrk="0" hangingPunct="0">
              <a:spcBef>
                <a:spcPct val="0"/>
              </a:spcBef>
            </a:pPr>
            <a:endParaRPr lang="en-GB" sz="1600">
              <a:latin typeface="Myriad Pro Black" pitchFamily="34" charset="0"/>
            </a:endParaRPr>
          </a:p>
          <a:p>
            <a:pPr marL="495300" indent="-495300" eaLnBrk="0" hangingPunct="0">
              <a:spcBef>
                <a:spcPct val="0"/>
              </a:spcBef>
              <a:buFontTx/>
              <a:buNone/>
            </a:pPr>
            <a:endParaRPr lang="en-GB" sz="1800">
              <a:latin typeface="Myriad Pro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GB" sz="3600"/>
              <a:t>East West divide on urban poverty</a:t>
            </a:r>
          </a:p>
        </p:txBody>
      </p:sp>
      <p:pic>
        <p:nvPicPr>
          <p:cNvPr id="449540" name="Picture 4"/>
          <p:cNvPicPr>
            <a:picLocks noChangeAspect="1" noChangeArrowheads="1"/>
          </p:cNvPicPr>
          <p:nvPr>
            <p:ph type="body" idx="1"/>
          </p:nvPr>
        </p:nvPicPr>
        <p:blipFill>
          <a:blip r:embed="rId2" cstate="print"/>
          <a:srcRect/>
          <a:stretch>
            <a:fillRect/>
          </a:stretch>
        </p:blipFill>
        <p:spPr>
          <a:xfrm>
            <a:off x="611188" y="1836738"/>
            <a:ext cx="7777162" cy="4797425"/>
          </a:xfrm>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685800" y="838200"/>
            <a:ext cx="7772400" cy="914400"/>
          </a:xfrm>
        </p:spPr>
        <p:txBody>
          <a:bodyPr/>
          <a:lstStyle/>
          <a:p>
            <a:r>
              <a:rPr lang="en-GB"/>
              <a:t>Conclusion</a:t>
            </a:r>
          </a:p>
        </p:txBody>
      </p:sp>
      <p:sp>
        <p:nvSpPr>
          <p:cNvPr id="454659" name="Rectangle 3"/>
          <p:cNvSpPr>
            <a:spLocks noGrp="1" noChangeArrowheads="1"/>
          </p:cNvSpPr>
          <p:nvPr>
            <p:ph type="body" idx="1"/>
          </p:nvPr>
        </p:nvSpPr>
        <p:spPr>
          <a:xfrm>
            <a:off x="685800" y="1905000"/>
            <a:ext cx="7772400" cy="4267200"/>
          </a:xfrm>
        </p:spPr>
        <p:txBody>
          <a:bodyPr/>
          <a:lstStyle/>
          <a:p>
            <a:pPr>
              <a:lnSpc>
                <a:spcPct val="90000"/>
              </a:lnSpc>
            </a:pPr>
            <a:r>
              <a:rPr lang="en-GB" sz="2000"/>
              <a:t>Europe 2020 is an ambitious strategy.</a:t>
            </a:r>
          </a:p>
          <a:p>
            <a:pPr>
              <a:lnSpc>
                <a:spcPct val="90000"/>
              </a:lnSpc>
            </a:pPr>
            <a:endParaRPr lang="en-GB" sz="2000"/>
          </a:p>
          <a:p>
            <a:pPr>
              <a:lnSpc>
                <a:spcPct val="90000"/>
              </a:lnSpc>
            </a:pPr>
            <a:r>
              <a:rPr lang="en-GB" sz="2000"/>
              <a:t>Requires a different policy mix in countries (National Reform Programmes).</a:t>
            </a:r>
          </a:p>
          <a:p>
            <a:pPr>
              <a:lnSpc>
                <a:spcPct val="90000"/>
              </a:lnSpc>
            </a:pPr>
            <a:endParaRPr lang="en-GB" sz="2000"/>
          </a:p>
          <a:p>
            <a:pPr>
              <a:lnSpc>
                <a:spcPct val="90000"/>
              </a:lnSpc>
            </a:pPr>
            <a:r>
              <a:rPr lang="en-GB" sz="2000"/>
              <a:t>Also requires a different policy mix in regions (Partnership Contract). This implies flexibility. </a:t>
            </a:r>
          </a:p>
          <a:p>
            <a:pPr>
              <a:lnSpc>
                <a:spcPct val="90000"/>
              </a:lnSpc>
            </a:pPr>
            <a:endParaRPr lang="en-GB" sz="2000"/>
          </a:p>
          <a:p>
            <a:pPr>
              <a:lnSpc>
                <a:spcPct val="90000"/>
              </a:lnSpc>
            </a:pPr>
            <a:r>
              <a:rPr lang="en-GB" sz="2000"/>
              <a:t>If actions are appropriately tailored to the local context, regions can developed and at the same time contribute to achieve Europe 2020 objectives.</a:t>
            </a:r>
          </a:p>
          <a:p>
            <a:pPr>
              <a:lnSpc>
                <a:spcPct val="90000"/>
              </a:lnSpc>
            </a:pPr>
            <a:endParaRPr lang="en-GB" sz="2000"/>
          </a:p>
          <a:p>
            <a:pPr>
              <a:lnSpc>
                <a:spcPct val="90000"/>
              </a:lnSpc>
            </a:pPr>
            <a:r>
              <a:rPr lang="en-GB" sz="2000"/>
              <a:t>Challenging but it is the fundamental idea behind place-based integrated policy!</a:t>
            </a:r>
          </a:p>
          <a:p>
            <a:pPr>
              <a:lnSpc>
                <a:spcPct val="90000"/>
              </a:lnSpc>
            </a:pPr>
            <a:endParaRPr lang="en-GB"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2" name="Rectangle 4"/>
          <p:cNvSpPr>
            <a:spLocks noGrp="1" noChangeArrowheads="1"/>
          </p:cNvSpPr>
          <p:nvPr>
            <p:ph type="ctrTitle"/>
          </p:nvPr>
        </p:nvSpPr>
        <p:spPr/>
        <p:txBody>
          <a:bodyPr/>
          <a:lstStyle/>
          <a:p>
            <a:r>
              <a:rPr lang="en-US" sz="4400"/>
              <a:t>Thank you for your attention</a:t>
            </a:r>
            <a:endParaRPr lang="en-GB" sz="4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85800" y="692150"/>
            <a:ext cx="7772400" cy="914400"/>
          </a:xfrm>
        </p:spPr>
        <p:txBody>
          <a:bodyPr/>
          <a:lstStyle/>
          <a:p>
            <a:r>
              <a:rPr lang="en-US"/>
              <a:t>Introduction</a:t>
            </a:r>
            <a:endParaRPr lang="en-GB"/>
          </a:p>
        </p:txBody>
      </p:sp>
      <p:sp>
        <p:nvSpPr>
          <p:cNvPr id="460803" name="Rectangle 3"/>
          <p:cNvSpPr>
            <a:spLocks noGrp="1" noChangeArrowheads="1"/>
          </p:cNvSpPr>
          <p:nvPr>
            <p:ph type="body" sz="half" idx="1"/>
          </p:nvPr>
        </p:nvSpPr>
        <p:spPr>
          <a:xfrm>
            <a:off x="685800" y="1758950"/>
            <a:ext cx="7918450" cy="4267200"/>
          </a:xfrm>
        </p:spPr>
        <p:txBody>
          <a:bodyPr/>
          <a:lstStyle/>
          <a:p>
            <a:pPr marL="495300" indent="-495300"/>
            <a:r>
              <a:rPr lang="en-US" sz="2200"/>
              <a:t>Accordingly Cohesion Policy programmes should:</a:t>
            </a:r>
          </a:p>
          <a:p>
            <a:pPr marL="914400" lvl="1" indent="-457200"/>
            <a:r>
              <a:rPr lang="en-US" sz="1800"/>
              <a:t>Select their investment priorities taking into account the starting position of a region or city in relation to the national 2020 targets;</a:t>
            </a:r>
          </a:p>
          <a:p>
            <a:pPr marL="914400" lvl="1" indent="-457200"/>
            <a:r>
              <a:rPr lang="en-US" sz="1800"/>
              <a:t>Identify the manner it can best respond to regional/local development needs...</a:t>
            </a:r>
          </a:p>
          <a:p>
            <a:pPr marL="914400" lvl="1" indent="-457200"/>
            <a:r>
              <a:rPr lang="en-US" sz="1800"/>
              <a:t>… while at the same time contributing to 2020 targets.</a:t>
            </a:r>
          </a:p>
          <a:p>
            <a:pPr marL="914400" lvl="1" indent="-457200"/>
            <a:endParaRPr lang="en-US" sz="1800"/>
          </a:p>
          <a:p>
            <a:pPr marL="495300" indent="-495300"/>
            <a:r>
              <a:rPr lang="en-US" sz="2200"/>
              <a:t>7 PR focuses on the first point:</a:t>
            </a:r>
          </a:p>
          <a:p>
            <a:pPr marL="914400" lvl="1" indent="-457200"/>
            <a:r>
              <a:rPr lang="en-US" sz="1800"/>
              <a:t>Assesses how regions and cities can contribute to three types of growth of the Europe 2020 strategy; and </a:t>
            </a:r>
          </a:p>
          <a:p>
            <a:pPr marL="914400" lvl="1" indent="-457200"/>
            <a:r>
              <a:rPr lang="en-US" sz="1800"/>
              <a:t>Measures the distance of cities and regions to the national 2020 targets proposed in NRPs.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t>Europe 2020 pillars</a:t>
            </a:r>
            <a:endParaRPr lang="en-GB"/>
          </a:p>
        </p:txBody>
      </p:sp>
      <p:sp>
        <p:nvSpPr>
          <p:cNvPr id="347139" name="Rectangle 3"/>
          <p:cNvSpPr>
            <a:spLocks noGrp="1" noChangeArrowheads="1"/>
          </p:cNvSpPr>
          <p:nvPr>
            <p:ph type="body" sz="half" idx="1"/>
          </p:nvPr>
        </p:nvSpPr>
        <p:spPr>
          <a:xfrm>
            <a:off x="-228600" y="2362200"/>
            <a:ext cx="2971800" cy="4267200"/>
          </a:xfrm>
        </p:spPr>
        <p:txBody>
          <a:bodyPr/>
          <a:lstStyle/>
          <a:p>
            <a:pPr marL="495300" indent="-495300" algn="ctr">
              <a:buFontTx/>
              <a:buNone/>
            </a:pPr>
            <a:r>
              <a:rPr lang="en-GB" sz="2000" b="1"/>
              <a:t>Smart Growth</a:t>
            </a:r>
          </a:p>
          <a:p>
            <a:pPr marL="914400" lvl="1" indent="-457200">
              <a:buFontTx/>
              <a:buChar char="•"/>
            </a:pPr>
            <a:r>
              <a:rPr lang="en-GB" sz="1800"/>
              <a:t>Education</a:t>
            </a:r>
          </a:p>
          <a:p>
            <a:pPr marL="914400" lvl="1" indent="-457200">
              <a:buFontTx/>
              <a:buChar char="•"/>
            </a:pPr>
            <a:r>
              <a:rPr lang="en-GB" sz="1800"/>
              <a:t>Innovation</a:t>
            </a:r>
          </a:p>
          <a:p>
            <a:pPr marL="914400" lvl="1" indent="-457200">
              <a:buFontTx/>
              <a:buChar char="•"/>
            </a:pPr>
            <a:r>
              <a:rPr lang="en-GB" sz="1800"/>
              <a:t>Digital Society</a:t>
            </a:r>
          </a:p>
        </p:txBody>
      </p:sp>
      <p:sp>
        <p:nvSpPr>
          <p:cNvPr id="347143" name="Rectangle 7"/>
          <p:cNvSpPr>
            <a:spLocks noChangeArrowheads="1"/>
          </p:cNvSpPr>
          <p:nvPr/>
        </p:nvSpPr>
        <p:spPr bwMode="auto">
          <a:xfrm>
            <a:off x="2667000" y="2362200"/>
            <a:ext cx="3352800" cy="4267200"/>
          </a:xfrm>
          <a:prstGeom prst="rect">
            <a:avLst/>
          </a:prstGeom>
          <a:noFill/>
          <a:ln w="9525">
            <a:noFill/>
            <a:miter lim="800000"/>
            <a:headEnd/>
            <a:tailEnd/>
          </a:ln>
          <a:effectLst/>
        </p:spPr>
        <p:txBody>
          <a:bodyPr/>
          <a:lstStyle/>
          <a:p>
            <a:pPr marL="495300" indent="-495300" algn="ctr">
              <a:lnSpc>
                <a:spcPct val="90000"/>
              </a:lnSpc>
              <a:spcBef>
                <a:spcPct val="20000"/>
              </a:spcBef>
            </a:pPr>
            <a:r>
              <a:rPr lang="en-GB" sz="2000" b="1">
                <a:solidFill>
                  <a:srgbClr val="16489F"/>
                </a:solidFill>
                <a:latin typeface="Myriad Pro Black SemiCond" pitchFamily="34" charset="0"/>
              </a:rPr>
              <a:t>Sustainable Growth</a:t>
            </a:r>
          </a:p>
          <a:p>
            <a:pPr marL="914400" lvl="1" indent="-457200" algn="l">
              <a:lnSpc>
                <a:spcPct val="90000"/>
              </a:lnSpc>
              <a:spcBef>
                <a:spcPct val="20000"/>
              </a:spcBef>
              <a:buFontTx/>
              <a:buChar char="•"/>
            </a:pPr>
            <a:r>
              <a:rPr lang="en-GB">
                <a:solidFill>
                  <a:srgbClr val="16489F"/>
                </a:solidFill>
                <a:latin typeface="Myriad Pro" pitchFamily="34" charset="0"/>
              </a:rPr>
              <a:t>Competitiveness</a:t>
            </a:r>
          </a:p>
          <a:p>
            <a:pPr marL="914400" lvl="1" indent="-457200" algn="l">
              <a:lnSpc>
                <a:spcPct val="90000"/>
              </a:lnSpc>
              <a:spcBef>
                <a:spcPct val="20000"/>
              </a:spcBef>
              <a:buFontTx/>
              <a:buChar char="•"/>
            </a:pPr>
            <a:r>
              <a:rPr lang="en-GB">
                <a:solidFill>
                  <a:srgbClr val="16489F"/>
                </a:solidFill>
                <a:latin typeface="Myriad Pro" pitchFamily="34" charset="0"/>
              </a:rPr>
              <a:t>Resource efficiency</a:t>
            </a:r>
          </a:p>
          <a:p>
            <a:pPr marL="914400" lvl="1" indent="-457200" algn="l">
              <a:lnSpc>
                <a:spcPct val="90000"/>
              </a:lnSpc>
              <a:spcBef>
                <a:spcPct val="20000"/>
              </a:spcBef>
              <a:buFontTx/>
              <a:buChar char="•"/>
            </a:pPr>
            <a:r>
              <a:rPr lang="en-GB">
                <a:solidFill>
                  <a:srgbClr val="16489F"/>
                </a:solidFill>
                <a:latin typeface="Myriad Pro" pitchFamily="34" charset="0"/>
              </a:rPr>
              <a:t>Climate change </a:t>
            </a:r>
          </a:p>
          <a:p>
            <a:pPr marL="914400" lvl="1" indent="-457200" algn="l">
              <a:lnSpc>
                <a:spcPct val="90000"/>
              </a:lnSpc>
              <a:spcBef>
                <a:spcPct val="20000"/>
              </a:spcBef>
              <a:buFontTx/>
              <a:buChar char="•"/>
            </a:pPr>
            <a:r>
              <a:rPr lang="en-GB">
                <a:solidFill>
                  <a:srgbClr val="16489F"/>
                </a:solidFill>
                <a:latin typeface="Myriad Pro" pitchFamily="34" charset="0"/>
              </a:rPr>
              <a:t>Biodiversity</a:t>
            </a:r>
          </a:p>
          <a:p>
            <a:pPr marL="914400" lvl="1" indent="-457200" algn="l">
              <a:lnSpc>
                <a:spcPct val="90000"/>
              </a:lnSpc>
              <a:spcBef>
                <a:spcPct val="20000"/>
              </a:spcBef>
              <a:buFontTx/>
              <a:buChar char="•"/>
            </a:pPr>
            <a:endParaRPr lang="en-US">
              <a:solidFill>
                <a:srgbClr val="16489F"/>
              </a:solidFill>
              <a:latin typeface="Myriad Pro" pitchFamily="34" charset="0"/>
            </a:endParaRPr>
          </a:p>
        </p:txBody>
      </p:sp>
      <p:sp>
        <p:nvSpPr>
          <p:cNvPr id="347144" name="Rectangle 8"/>
          <p:cNvSpPr>
            <a:spLocks noChangeArrowheads="1"/>
          </p:cNvSpPr>
          <p:nvPr/>
        </p:nvSpPr>
        <p:spPr bwMode="auto">
          <a:xfrm>
            <a:off x="5715000" y="2362200"/>
            <a:ext cx="3581400" cy="4267200"/>
          </a:xfrm>
          <a:prstGeom prst="rect">
            <a:avLst/>
          </a:prstGeom>
          <a:noFill/>
          <a:ln w="9525">
            <a:noFill/>
            <a:miter lim="800000"/>
            <a:headEnd/>
            <a:tailEnd/>
          </a:ln>
          <a:effectLst/>
        </p:spPr>
        <p:txBody>
          <a:bodyPr/>
          <a:lstStyle/>
          <a:p>
            <a:pPr marL="495300" indent="-495300" algn="ctr">
              <a:lnSpc>
                <a:spcPct val="90000"/>
              </a:lnSpc>
              <a:spcBef>
                <a:spcPct val="20000"/>
              </a:spcBef>
            </a:pPr>
            <a:r>
              <a:rPr lang="en-GB" sz="2000" b="1">
                <a:solidFill>
                  <a:srgbClr val="16489F"/>
                </a:solidFill>
                <a:latin typeface="Myriad Pro Black SemiCond" pitchFamily="34" charset="0"/>
              </a:rPr>
              <a:t>Inclusive growth</a:t>
            </a:r>
          </a:p>
          <a:p>
            <a:pPr marL="914400" lvl="1" indent="-457200" algn="l">
              <a:lnSpc>
                <a:spcPct val="90000"/>
              </a:lnSpc>
              <a:spcBef>
                <a:spcPct val="20000"/>
              </a:spcBef>
              <a:buFontTx/>
              <a:buChar char="•"/>
            </a:pPr>
            <a:r>
              <a:rPr lang="en-GB">
                <a:solidFill>
                  <a:srgbClr val="16489F"/>
                </a:solidFill>
                <a:latin typeface="Myriad Pro" pitchFamily="34" charset="0"/>
              </a:rPr>
              <a:t>Employment</a:t>
            </a:r>
          </a:p>
          <a:p>
            <a:pPr marL="914400" lvl="1" indent="-457200" algn="l">
              <a:lnSpc>
                <a:spcPct val="90000"/>
              </a:lnSpc>
              <a:spcBef>
                <a:spcPct val="20000"/>
              </a:spcBef>
              <a:buFontTx/>
              <a:buChar char="•"/>
            </a:pPr>
            <a:r>
              <a:rPr lang="en-GB">
                <a:solidFill>
                  <a:srgbClr val="16489F"/>
                </a:solidFill>
                <a:latin typeface="Myriad Pro" pitchFamily="34" charset="0"/>
              </a:rPr>
              <a:t>Poverty and exclusion</a:t>
            </a:r>
            <a:endParaRPr lang="en-US">
              <a:solidFill>
                <a:srgbClr val="16489F"/>
              </a:solidFill>
              <a:latin typeface="Myriad Pro"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8" name="Rectangle 4"/>
          <p:cNvSpPr>
            <a:spLocks noGrp="1" noChangeArrowheads="1"/>
          </p:cNvSpPr>
          <p:nvPr>
            <p:ph type="ctrTitle"/>
          </p:nvPr>
        </p:nvSpPr>
        <p:spPr>
          <a:xfrm>
            <a:off x="685800" y="1143000"/>
            <a:ext cx="7772400" cy="1470025"/>
          </a:xfrm>
        </p:spPr>
        <p:txBody>
          <a:bodyPr/>
          <a:lstStyle/>
          <a:p>
            <a:r>
              <a:rPr lang="en-GB"/>
              <a:t>Smart Growth</a:t>
            </a:r>
          </a:p>
        </p:txBody>
      </p:sp>
      <p:sp>
        <p:nvSpPr>
          <p:cNvPr id="436229" name="Rectangle 5"/>
          <p:cNvSpPr>
            <a:spLocks noGrp="1" noChangeArrowheads="1"/>
          </p:cNvSpPr>
          <p:nvPr>
            <p:ph type="subTitle" idx="1"/>
          </p:nvPr>
        </p:nvSpPr>
        <p:spPr>
          <a:xfrm>
            <a:off x="1371600" y="2898775"/>
            <a:ext cx="6400800" cy="1752600"/>
          </a:xfrm>
        </p:spPr>
        <p:txBody>
          <a:bodyPr/>
          <a:lstStyle/>
          <a:p>
            <a:r>
              <a:rPr lang="en-GB" sz="2400">
                <a:latin typeface="Myriad Pro Black" pitchFamily="34" charset="0"/>
              </a:rPr>
              <a:t>Improve education, promote</a:t>
            </a:r>
          </a:p>
          <a:p>
            <a:r>
              <a:rPr lang="en-GB" sz="2400">
                <a:latin typeface="Myriad Pro Black" pitchFamily="34" charset="0"/>
              </a:rPr>
              <a:t>R&amp;D and innovation and move towards a digital society.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685800" y="609600"/>
            <a:ext cx="7772400" cy="914400"/>
          </a:xfrm>
        </p:spPr>
        <p:txBody>
          <a:bodyPr/>
          <a:lstStyle/>
          <a:p>
            <a:r>
              <a:rPr lang="en-US"/>
              <a:t>Education</a:t>
            </a:r>
            <a:endParaRPr lang="en-GB"/>
          </a:p>
        </p:txBody>
      </p:sp>
      <p:sp>
        <p:nvSpPr>
          <p:cNvPr id="461827" name="Rectangle 3"/>
          <p:cNvSpPr>
            <a:spLocks noGrp="1" noChangeArrowheads="1"/>
          </p:cNvSpPr>
          <p:nvPr>
            <p:ph type="body" sz="half" idx="1"/>
          </p:nvPr>
        </p:nvSpPr>
        <p:spPr>
          <a:xfrm>
            <a:off x="685800" y="1676400"/>
            <a:ext cx="7918450" cy="4267200"/>
          </a:xfrm>
        </p:spPr>
        <p:txBody>
          <a:bodyPr/>
          <a:lstStyle/>
          <a:p>
            <a:pPr marL="495300" indent="-495300"/>
            <a:r>
              <a:rPr lang="en-GB" sz="2000">
                <a:latin typeface="Myriad Pro Black" pitchFamily="34" charset="0"/>
              </a:rPr>
              <a:t>Human capital is one of the key determinants of regional growth. It favours: </a:t>
            </a:r>
          </a:p>
          <a:p>
            <a:pPr marL="914400" lvl="1" indent="-457200"/>
            <a:r>
              <a:rPr lang="en-GB" sz="1800">
                <a:latin typeface="Myriad Pro Black" pitchFamily="34" charset="0"/>
              </a:rPr>
              <a:t>innovation and rapid diffusion and absorption of knowledge and techniques;</a:t>
            </a:r>
          </a:p>
          <a:p>
            <a:pPr marL="914400" lvl="1" indent="-457200"/>
            <a:r>
              <a:rPr lang="en-GB" sz="1800">
                <a:latin typeface="Myriad Pro Black" pitchFamily="34" charset="0"/>
              </a:rPr>
              <a:t>Productivity, employment and social inclusion;</a:t>
            </a:r>
          </a:p>
          <a:p>
            <a:pPr marL="914400" lvl="1" indent="-457200"/>
            <a:r>
              <a:rPr lang="en-GB" sz="1800">
                <a:latin typeface="Myriad Pro Black" pitchFamily="34" charset="0"/>
              </a:rPr>
              <a:t>Environmental awareness. </a:t>
            </a:r>
          </a:p>
          <a:p>
            <a:pPr marL="495300" indent="-495300"/>
            <a:endParaRPr lang="en-GB" sz="2000">
              <a:latin typeface="Myriad Pro Black" pitchFamily="34" charset="0"/>
            </a:endParaRPr>
          </a:p>
          <a:p>
            <a:pPr marL="495300" indent="-495300"/>
            <a:r>
              <a:rPr lang="en-GB" sz="2000">
                <a:latin typeface="Myriad Pro Black" pitchFamily="34" charset="0"/>
              </a:rPr>
              <a:t>Europe 2020 target: increase the share of people aged 30-34 with a tertiary degree to 40 % by 2020. </a:t>
            </a:r>
          </a:p>
          <a:p>
            <a:pPr marL="495300" indent="-495300"/>
            <a:endParaRPr lang="en-GB" sz="2000">
              <a:latin typeface="Myriad Pro Black" pitchFamily="34" charset="0"/>
            </a:endParaRPr>
          </a:p>
          <a:p>
            <a:pPr marL="495300" indent="-495300"/>
            <a:r>
              <a:rPr lang="en-GB" sz="2000">
                <a:latin typeface="Myriad Pro Black" pitchFamily="34" charset="0"/>
              </a:rPr>
              <a:t>Currently, only one in five EU regions is at this level. Member States have set themselves targets ranging from 26 % to 60 %.</a:t>
            </a:r>
          </a:p>
          <a:p>
            <a:pPr marL="495300" indent="-495300"/>
            <a:endParaRPr lang="en-GB" sz="2000">
              <a:latin typeface="Myriad Pro Black" pitchFamily="34" charset="0"/>
            </a:endParaRPr>
          </a:p>
          <a:p>
            <a:pPr marL="495300" indent="-495300"/>
            <a:endParaRPr lang="en-GB" sz="2000">
              <a:latin typeface="Myriad Pro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85800" y="609600"/>
            <a:ext cx="7772400" cy="914400"/>
          </a:xfrm>
        </p:spPr>
        <p:txBody>
          <a:bodyPr/>
          <a:lstStyle/>
          <a:p>
            <a:r>
              <a:rPr lang="en-US"/>
              <a:t>Education</a:t>
            </a:r>
            <a:endParaRPr lang="en-GB"/>
          </a:p>
        </p:txBody>
      </p:sp>
      <p:sp>
        <p:nvSpPr>
          <p:cNvPr id="462851" name="Rectangle 3"/>
          <p:cNvSpPr>
            <a:spLocks noGrp="1" noChangeArrowheads="1"/>
          </p:cNvSpPr>
          <p:nvPr>
            <p:ph type="body" sz="half" idx="1"/>
          </p:nvPr>
        </p:nvSpPr>
        <p:spPr>
          <a:xfrm>
            <a:off x="685800" y="1676400"/>
            <a:ext cx="7918450" cy="4267200"/>
          </a:xfrm>
        </p:spPr>
        <p:txBody>
          <a:bodyPr/>
          <a:lstStyle/>
          <a:p>
            <a:pPr marL="495300" indent="-495300"/>
            <a:r>
              <a:rPr lang="en-GB" sz="2000">
                <a:latin typeface="Myriad Pro Black" pitchFamily="34" charset="0"/>
              </a:rPr>
              <a:t>Education attainment follows GDP per head:</a:t>
            </a:r>
          </a:p>
          <a:p>
            <a:pPr marL="914400" lvl="1" indent="-457200"/>
            <a:r>
              <a:rPr lang="en-GB" sz="1800">
                <a:latin typeface="Myriad Pro Black" pitchFamily="34" charset="0"/>
              </a:rPr>
              <a:t>High in regions eligible under RCE objective (one in three);</a:t>
            </a:r>
          </a:p>
          <a:p>
            <a:pPr marL="914400" lvl="1" indent="-457200"/>
            <a:r>
              <a:rPr lang="en-GB" sz="1800">
                <a:latin typeface="Myriad Pro Black" pitchFamily="34" charset="0"/>
              </a:rPr>
              <a:t>Around the EU average in transition regions (one in four);</a:t>
            </a:r>
          </a:p>
          <a:p>
            <a:pPr marL="914400" lvl="1" indent="-457200"/>
            <a:r>
              <a:rPr lang="en-GB" sz="1800">
                <a:latin typeface="Myriad Pro Black" pitchFamily="34" charset="0"/>
              </a:rPr>
              <a:t>Lower in convergence regions (one in twenty).</a:t>
            </a:r>
          </a:p>
          <a:p>
            <a:pPr marL="495300" indent="-495300"/>
            <a:endParaRPr lang="en-GB" sz="2000">
              <a:latin typeface="Myriad Pro Black" pitchFamily="34" charset="0"/>
            </a:endParaRPr>
          </a:p>
          <a:p>
            <a:pPr marL="495300" indent="-495300"/>
            <a:r>
              <a:rPr lang="en-GB" sz="2000">
                <a:solidFill>
                  <a:schemeClr val="accent2"/>
                </a:solidFill>
                <a:latin typeface="Myriad Pro" pitchFamily="34" charset="0"/>
              </a:rPr>
              <a:t>The distance to the national target is significant for many regions, like for instance in Portugal, Slovakia or Germany.</a:t>
            </a:r>
          </a:p>
          <a:p>
            <a:pPr marL="495300" indent="-495300"/>
            <a:endParaRPr lang="en-GB" sz="2200">
              <a:solidFill>
                <a:schemeClr val="accent2"/>
              </a:solidFill>
              <a:latin typeface="Myriad Pro"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Rectangle 4"/>
          <p:cNvSpPr>
            <a:spLocks noGrp="1" noChangeArrowheads="1"/>
          </p:cNvSpPr>
          <p:nvPr>
            <p:ph type="title"/>
          </p:nvPr>
        </p:nvSpPr>
        <p:spPr/>
        <p:txBody>
          <a:bodyPr/>
          <a:lstStyle/>
          <a:p>
            <a:r>
              <a:rPr lang="en-GB"/>
              <a:t>Tertiary education</a:t>
            </a:r>
          </a:p>
        </p:txBody>
      </p:sp>
      <p:pic>
        <p:nvPicPr>
          <p:cNvPr id="428039" name="Picture 7" descr="higheduc_3034_2007_10_v2_SLIDE20M"/>
          <p:cNvPicPr>
            <a:picLocks noChangeAspect="1" noChangeArrowheads="1"/>
          </p:cNvPicPr>
          <p:nvPr>
            <p:ph sz="half" idx="1"/>
          </p:nvPr>
        </p:nvPicPr>
        <p:blipFill>
          <a:blip r:embed="rId2" cstate="print"/>
          <a:srcRect/>
          <a:stretch>
            <a:fillRect/>
          </a:stretch>
        </p:blipFill>
        <p:spPr>
          <a:xfrm>
            <a:off x="793750" y="2057400"/>
            <a:ext cx="3594100" cy="4267200"/>
          </a:xfrm>
          <a:noFill/>
          <a:ln/>
        </p:spPr>
      </p:pic>
      <p:pic>
        <p:nvPicPr>
          <p:cNvPr id="428040" name="Picture 8" descr="higheduc_distance_07_10_SLIDE20M"/>
          <p:cNvPicPr>
            <a:picLocks noChangeAspect="1" noChangeArrowheads="1"/>
          </p:cNvPicPr>
          <p:nvPr>
            <p:ph sz="half" idx="2"/>
          </p:nvPr>
        </p:nvPicPr>
        <p:blipFill>
          <a:blip r:embed="rId3" cstate="print"/>
          <a:srcRect/>
          <a:stretch>
            <a:fillRect/>
          </a:stretch>
        </p:blipFill>
        <p:spPr>
          <a:xfrm>
            <a:off x="4756150" y="2057400"/>
            <a:ext cx="3594100" cy="4267200"/>
          </a:xfrm>
          <a:noFill/>
          <a:ln/>
        </p:spPr>
      </p:pic>
    </p:spTree>
  </p:cSld>
  <p:clrMapOvr>
    <a:masterClrMapping/>
  </p:clrMapOvr>
</p:sld>
</file>

<file path=ppt/theme/theme1.xml><?xml version="1.0" encoding="utf-8"?>
<a:theme xmlns:a="http://schemas.openxmlformats.org/drawingml/2006/main" name="template_ppt_dgregio_0209">
  <a:themeElements>
    <a:clrScheme name="template_ppt_dgregio_02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pt_dgregio_0209">
      <a:majorFont>
        <a:latin typeface="Myriad Pro Black"/>
        <a:ea typeface=""/>
        <a:cs typeface=""/>
      </a:majorFont>
      <a:minorFont>
        <a:latin typeface="Myriad Pro Black Semi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bg1"/>
            </a:solidFill>
            <a:effectLst/>
            <a:latin typeface="Myriad Pro Ligh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bg1"/>
            </a:solidFill>
            <a:effectLst/>
            <a:latin typeface="Myriad Pro Light" pitchFamily="34" charset="0"/>
          </a:defRPr>
        </a:defPPr>
      </a:lstStyle>
    </a:lnDef>
  </a:objectDefaults>
  <a:extraClrSchemeLst>
    <a:extraClrScheme>
      <a:clrScheme name="template_ppt_dgregio_02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pt_dgregio_02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pt_dgregio_02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pt_dgregio_02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pt_dgregio_02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pt_dgregio_02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pt_dgregio_02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pt_dgregio_02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pt_dgregio_02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pt_dgregio_02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pt_dgregio_02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pt_dgregio_02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template_ppt_dgregio_0209</Template>
  <TotalTime>2767</TotalTime>
  <Words>1689</Words>
  <Application>Microsoft Office PowerPoint</Application>
  <PresentationFormat>Προβολή στην οθόνη (4:3)</PresentationFormat>
  <Paragraphs>200</Paragraphs>
  <Slides>36</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36</vt:i4>
      </vt:variant>
    </vt:vector>
  </HeadingPairs>
  <TitlesOfParts>
    <vt:vector size="46" baseType="lpstr">
      <vt:lpstr>Arial</vt:lpstr>
      <vt:lpstr>Myriad Pro Black</vt:lpstr>
      <vt:lpstr>Myriad Pro Black SemiCond</vt:lpstr>
      <vt:lpstr>Myriad Pro</vt:lpstr>
      <vt:lpstr>Myriad Pro Light Cond</vt:lpstr>
      <vt:lpstr>Myriad Pro Light</vt:lpstr>
      <vt:lpstr>MyriadPro-Light</vt:lpstr>
      <vt:lpstr>MyriadPro-Regular</vt:lpstr>
      <vt:lpstr>Times New Roman</vt:lpstr>
      <vt:lpstr>template_ppt_dgregio_0209</vt:lpstr>
      <vt:lpstr>Evidence-based Cohesion Policy: Territorial Dimensions   The regional and urban dimension of Europe 2020 </vt:lpstr>
      <vt:lpstr>Introduction</vt:lpstr>
      <vt:lpstr>Introduction</vt:lpstr>
      <vt:lpstr>Introduction</vt:lpstr>
      <vt:lpstr>Europe 2020 pillars</vt:lpstr>
      <vt:lpstr>Smart Growth</vt:lpstr>
      <vt:lpstr>Education</vt:lpstr>
      <vt:lpstr>Education</vt:lpstr>
      <vt:lpstr>Tertiary education</vt:lpstr>
      <vt:lpstr>Education</vt:lpstr>
      <vt:lpstr>Cities and tertiary educated</vt:lpstr>
      <vt:lpstr>Education</vt:lpstr>
      <vt:lpstr>R&amp;D</vt:lpstr>
      <vt:lpstr>R&amp;D</vt:lpstr>
      <vt:lpstr>R&amp;D</vt:lpstr>
      <vt:lpstr>R&amp;D</vt:lpstr>
      <vt:lpstr>Sustainable Growth</vt:lpstr>
      <vt:lpstr>Resource efficiency</vt:lpstr>
      <vt:lpstr>Resource efficiency</vt:lpstr>
      <vt:lpstr>Effort sharing decision</vt:lpstr>
      <vt:lpstr>Resource efficiency</vt:lpstr>
      <vt:lpstr>Renewable Energy</vt:lpstr>
      <vt:lpstr>Regional dimension</vt:lpstr>
      <vt:lpstr>Urban eco-efficiency</vt:lpstr>
      <vt:lpstr>Inclusive growth</vt:lpstr>
      <vt:lpstr>Employment</vt:lpstr>
      <vt:lpstr>Employment</vt:lpstr>
      <vt:lpstr>Employment: Northwest vs. the rest</vt:lpstr>
      <vt:lpstr>Unemployment</vt:lpstr>
      <vt:lpstr>Unemployment: impact of the crisis</vt:lpstr>
      <vt:lpstr>Poverty and social exclusion</vt:lpstr>
      <vt:lpstr>At risk of poverty and exclusion: South/East divide</vt:lpstr>
      <vt:lpstr>Poverty and social exclusion</vt:lpstr>
      <vt:lpstr>East West divide on urban poverty</vt:lpstr>
      <vt:lpstr>Conclusion</vt:lpstr>
      <vt:lpstr>Thank you for your attention</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geostatistics</dc:title>
  <dc:creator>Hugo Poelman</dc:creator>
  <cp:lastModifiedBy>Stella</cp:lastModifiedBy>
  <cp:revision>78</cp:revision>
  <dcterms:created xsi:type="dcterms:W3CDTF">2009-03-27T11:02:54Z</dcterms:created>
  <dcterms:modified xsi:type="dcterms:W3CDTF">2011-12-13T22:06:47Z</dcterms:modified>
</cp:coreProperties>
</file>